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0" r:id="rId2"/>
    <p:sldId id="262" r:id="rId3"/>
    <p:sldId id="259" r:id="rId4"/>
    <p:sldId id="260" r:id="rId5"/>
    <p:sldId id="278" r:id="rId6"/>
    <p:sldId id="270" r:id="rId7"/>
    <p:sldId id="285" r:id="rId8"/>
    <p:sldId id="290" r:id="rId9"/>
    <p:sldId id="291" r:id="rId10"/>
    <p:sldId id="292" r:id="rId11"/>
    <p:sldId id="293" r:id="rId12"/>
    <p:sldId id="294" r:id="rId13"/>
    <p:sldId id="274" r:id="rId14"/>
    <p:sldId id="258" r:id="rId15"/>
    <p:sldId id="306" r:id="rId16"/>
    <p:sldId id="307" r:id="rId17"/>
    <p:sldId id="308" r:id="rId18"/>
    <p:sldId id="309" r:id="rId19"/>
    <p:sldId id="310" r:id="rId20"/>
    <p:sldId id="276" r:id="rId21"/>
    <p:sldId id="311" r:id="rId22"/>
    <p:sldId id="312" r:id="rId23"/>
    <p:sldId id="314" r:id="rId24"/>
    <p:sldId id="26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974" userDrawn="1">
          <p15:clr>
            <a:srgbClr val="A4A3A4"/>
          </p15:clr>
        </p15:guide>
        <p15:guide id="4" pos="393" userDrawn="1">
          <p15:clr>
            <a:srgbClr val="A4A3A4"/>
          </p15:clr>
        </p15:guide>
        <p15:guide id="5" pos="7287" userDrawn="1">
          <p15:clr>
            <a:srgbClr val="A4A3A4"/>
          </p15:clr>
        </p15:guide>
        <p15:guide id="6" orient="horz" pos="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42293"/>
    <a:srgbClr val="FFC89F"/>
    <a:srgbClr val="572C2B"/>
    <a:srgbClr val="7E403E"/>
    <a:srgbClr val="AC5856"/>
    <a:srgbClr val="BE7E7C"/>
    <a:srgbClr val="404040"/>
    <a:srgbClr val="FFE8D7"/>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8DDFB-1BA9-0D76-9E52-B2E4B67381CE}" v="1666" dt="2020-04-13T03:24:09.689"/>
    <p1510:client id="{93AA7E40-D525-47A3-BCD9-8F91CADA133A}" v="3" dt="2020-04-13T03:35:22.150"/>
    <p1510:client id="{D56EA454-7974-BAD7-EAB5-9CBE17494013}" v="1081" dt="2020-04-13T02:43:00.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10"/>
      </p:cViewPr>
      <p:guideLst>
        <p:guide orient="horz" pos="2160"/>
        <p:guide pos="3840"/>
        <p:guide orient="horz" pos="3974"/>
        <p:guide pos="393"/>
        <p:guide pos="7287"/>
        <p:guide orient="horz" pos="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259BA-75F4-43EA-80E9-860BB873B466}" type="datetimeFigureOut">
              <a:rPr lang="zh-CN" altLang="en-US" smtClean="0"/>
              <a:t>2020/4/18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F38E9D-54F1-4F59-AB4D-5A503727F53B}" type="slidenum">
              <a:rPr lang="zh-CN" altLang="en-US" smtClean="0"/>
              <a:t>‹#›</a:t>
            </a:fld>
            <a:endParaRPr lang="zh-CN" altLang="en-US"/>
          </a:p>
        </p:txBody>
      </p:sp>
    </p:spTree>
    <p:extLst>
      <p:ext uri="{BB962C8B-B14F-4D97-AF65-F5344CB8AC3E}">
        <p14:creationId xmlns:p14="http://schemas.microsoft.com/office/powerpoint/2010/main" val="274659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3233585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37683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149598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795013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351082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4009229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759778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376973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9554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1862220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D30219-CA3B-466A-86BE-AFE785C1757C}" type="datetimeFigureOut">
              <a:rPr lang="zh-CN" altLang="en-US" smtClean="0"/>
              <a:t>2020/4/18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836499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30219-CA3B-466A-86BE-AFE785C1757C}" type="datetimeFigureOut">
              <a:rPr lang="zh-CN" altLang="en-US" smtClean="0"/>
              <a:t>2020/4/18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243652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t="10317"/>
          <a:stretch/>
        </p:blipFill>
        <p:spPr>
          <a:xfrm>
            <a:off x="-25152" y="0"/>
            <a:ext cx="12248852" cy="6885384"/>
          </a:xfrm>
          <a:prstGeom prst="rect">
            <a:avLst/>
          </a:prstGeom>
        </p:spPr>
      </p:pic>
      <p:sp>
        <p:nvSpPr>
          <p:cNvPr id="4" name="矩形 3"/>
          <p:cNvSpPr/>
          <p:nvPr/>
        </p:nvSpPr>
        <p:spPr>
          <a:xfrm>
            <a:off x="-25152" y="2492896"/>
            <a:ext cx="12217152" cy="1728192"/>
          </a:xfrm>
          <a:prstGeom prst="rect">
            <a:avLst/>
          </a:prstGeom>
          <a:solidFill>
            <a:schemeClr val="tx1">
              <a:lumMod val="95000"/>
              <a:lumOff val="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466144" y="2864549"/>
            <a:ext cx="7266260" cy="1538883"/>
          </a:xfrm>
          <a:prstGeom prst="rect">
            <a:avLst/>
          </a:prstGeom>
        </p:spPr>
        <p:txBody>
          <a:bodyPr wrap="square" anchor="t">
            <a:spAutoFit/>
          </a:bodyPr>
          <a:lstStyle/>
          <a:p>
            <a:pPr algn="ctr" latinLnBrk="1"/>
            <a:r>
              <a:rPr lang="en-US" altLang="zh-CN" sz="4000" dirty="0">
                <a:solidFill>
                  <a:schemeClr val="bg1"/>
                </a:solidFill>
                <a:latin typeface="Berlin Sans FB"/>
                <a:ea typeface="Simsun"/>
              </a:rPr>
              <a:t>Gender Detection Face</a:t>
            </a:r>
            <a:endParaRPr lang="en-US" altLang="zh-CN" sz="4000" dirty="0">
              <a:solidFill>
                <a:schemeClr val="bg1"/>
              </a:solidFill>
              <a:latin typeface="Berlin Sans FB" panose="020E0602020502020306" pitchFamily="34" charset="0"/>
              <a:ea typeface="Simsun" panose="02010600030101010101" pitchFamily="2" charset="-122"/>
            </a:endParaRPr>
          </a:p>
          <a:p>
            <a:pPr lvl="1" algn="r" latinLnBrk="1"/>
            <a:r>
              <a:rPr lang="en-US" altLang="zh-CN" dirty="0">
                <a:solidFill>
                  <a:schemeClr val="bg1"/>
                </a:solidFill>
                <a:latin typeface="Aharoni"/>
                <a:ea typeface="Simsun"/>
                <a:cs typeface="Aharoni"/>
              </a:rPr>
              <a:t>Group12</a:t>
            </a:r>
            <a:endParaRPr lang="en-US" altLang="zh-CN" dirty="0">
              <a:solidFill>
                <a:schemeClr val="bg1"/>
              </a:solidFill>
              <a:latin typeface="Aharoni" panose="02010803020104030203" pitchFamily="2" charset="-79"/>
              <a:ea typeface="Simsun" panose="02010600030101010101" pitchFamily="2" charset="-122"/>
              <a:cs typeface="Aharoni" panose="02010803020104030203" pitchFamily="2" charset="-79"/>
            </a:endParaRPr>
          </a:p>
          <a:p>
            <a:pPr lvl="1" algn="r"/>
            <a:r>
              <a:rPr lang="en-US" altLang="zh-CN" dirty="0">
                <a:solidFill>
                  <a:schemeClr val="bg1"/>
                </a:solidFill>
                <a:latin typeface="Aharoni"/>
                <a:ea typeface="Simsun"/>
                <a:cs typeface="Aharoni"/>
              </a:rPr>
              <a:t>Dingling Ge</a:t>
            </a:r>
            <a:endParaRPr lang="en-US" altLang="zh-CN" dirty="0">
              <a:solidFill>
                <a:schemeClr val="bg1"/>
              </a:solidFill>
              <a:latin typeface="Aharoni" panose="02010803020104030203" pitchFamily="2" charset="-79"/>
              <a:ea typeface="Simsun" panose="02010600030101010101" pitchFamily="2" charset="-122"/>
              <a:cs typeface="Aharoni" panose="02010803020104030203" pitchFamily="2" charset="-79"/>
            </a:endParaRPr>
          </a:p>
          <a:p>
            <a:pPr lvl="1" algn="r"/>
            <a:r>
              <a:rPr lang="en-US" altLang="zh-CN" dirty="0" err="1">
                <a:solidFill>
                  <a:schemeClr val="bg1"/>
                </a:solidFill>
                <a:latin typeface="Aharoni"/>
                <a:ea typeface="Simsun"/>
                <a:cs typeface="Aharoni"/>
              </a:rPr>
              <a:t>Zefan</a:t>
            </a:r>
            <a:r>
              <a:rPr lang="en-US" altLang="zh-CN" dirty="0">
                <a:solidFill>
                  <a:schemeClr val="bg1"/>
                </a:solidFill>
                <a:latin typeface="Aharoni"/>
                <a:ea typeface="Simsun"/>
                <a:cs typeface="Aharoni"/>
              </a:rPr>
              <a:t> Feng</a:t>
            </a:r>
          </a:p>
        </p:txBody>
      </p:sp>
      <p:pic>
        <p:nvPicPr>
          <p:cNvPr id="5" name="Axero-Unit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51984" y="-2169830"/>
            <a:ext cx="609600" cy="609600"/>
          </a:xfrm>
          <a:prstGeom prst="rect">
            <a:avLst/>
          </a:prstGeom>
        </p:spPr>
      </p:pic>
    </p:spTree>
    <p:extLst>
      <p:ext uri="{BB962C8B-B14F-4D97-AF65-F5344CB8AC3E}">
        <p14:creationId xmlns:p14="http://schemas.microsoft.com/office/powerpoint/2010/main" val="3945090090"/>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5" numSld="999">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360D7-2F82-4593-9E70-6D488EF9C42C}"/>
              </a:ext>
            </a:extLst>
          </p:cNvPr>
          <p:cNvSpPr txBox="1"/>
          <p:nvPr/>
        </p:nvSpPr>
        <p:spPr>
          <a:xfrm>
            <a:off x="-156818" y="-2209"/>
            <a:ext cx="4731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4.0 Realization</a:t>
            </a:r>
            <a:endParaRPr lang="en-US" sz="4800" b="1" err="1">
              <a:cs typeface="Calibri"/>
            </a:endParaRPr>
          </a:p>
        </p:txBody>
      </p:sp>
      <p:sp>
        <p:nvSpPr>
          <p:cNvPr id="4" name="TextBox 3">
            <a:extLst>
              <a:ext uri="{FF2B5EF4-FFF2-40B4-BE49-F238E27FC236}">
                <a16:creationId xmlns:a16="http://schemas.microsoft.com/office/drawing/2014/main" id="{C706C5D6-010C-40EC-BC9D-E64BD378237B}"/>
              </a:ext>
            </a:extLst>
          </p:cNvPr>
          <p:cNvSpPr txBox="1"/>
          <p:nvPr/>
        </p:nvSpPr>
        <p:spPr>
          <a:xfrm>
            <a:off x="64052" y="881269"/>
            <a:ext cx="12052852"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4.4 Predict the gender and Evaluate the results by ANN</a:t>
            </a:r>
            <a:endParaRPr lang="en-US">
              <a:ea typeface="+mn-lt"/>
              <a:cs typeface="+mn-lt"/>
            </a:endParaRPr>
          </a:p>
          <a:p>
            <a:pPr algn="just"/>
            <a:r>
              <a:rPr lang="en-US">
                <a:ea typeface="+mn-lt"/>
                <a:cs typeface="+mn-lt"/>
              </a:rPr>
              <a:t>Define a </a:t>
            </a:r>
            <a:r>
              <a:rPr lang="en-US" err="1">
                <a:ea typeface="+mn-lt"/>
                <a:cs typeface="+mn-lt"/>
              </a:rPr>
              <a:t>manOrWoman</a:t>
            </a:r>
            <a:r>
              <a:rPr lang="en-US">
                <a:ea typeface="+mn-lt"/>
                <a:cs typeface="+mn-lt"/>
              </a:rPr>
              <a:t> function to better express the results. For evaluation, we use cross entropy and accuracy to see training performance, and Ground truth and False positive to see the predicted performance. The Specific Analysis of the model and Results will be explained in the later part. </a:t>
            </a:r>
            <a:endParaRPr lang="en-US">
              <a:cs typeface="Calibri"/>
            </a:endParaRPr>
          </a:p>
          <a:p>
            <a:pPr algn="just"/>
            <a:endParaRPr lang="en-US">
              <a:cs typeface="Calibri"/>
            </a:endParaRPr>
          </a:p>
          <a:p>
            <a:pPr algn="just"/>
            <a:endParaRPr lang="en-US">
              <a:cs typeface="Calibri"/>
            </a:endParaRPr>
          </a:p>
          <a:p>
            <a:endParaRPr lang="en-US">
              <a:cs typeface="Calibri"/>
            </a:endParaRPr>
          </a:p>
        </p:txBody>
      </p:sp>
      <p:pic>
        <p:nvPicPr>
          <p:cNvPr id="5" name="Picture 5" descr="A screenshot of a social media post&#10;&#10;Description generated with very high confidence">
            <a:extLst>
              <a:ext uri="{FF2B5EF4-FFF2-40B4-BE49-F238E27FC236}">
                <a16:creationId xmlns:a16="http://schemas.microsoft.com/office/drawing/2014/main" id="{699CC26D-90CA-4BE5-BF79-196C2381D251}"/>
              </a:ext>
            </a:extLst>
          </p:cNvPr>
          <p:cNvPicPr>
            <a:picLocks noChangeAspect="1"/>
          </p:cNvPicPr>
          <p:nvPr/>
        </p:nvPicPr>
        <p:blipFill>
          <a:blip r:embed="rId2"/>
          <a:stretch>
            <a:fillRect/>
          </a:stretch>
        </p:blipFill>
        <p:spPr>
          <a:xfrm>
            <a:off x="2936461" y="2341217"/>
            <a:ext cx="5943600" cy="762000"/>
          </a:xfrm>
          <a:prstGeom prst="rect">
            <a:avLst/>
          </a:prstGeom>
        </p:spPr>
      </p:pic>
      <p:pic>
        <p:nvPicPr>
          <p:cNvPr id="7" name="Picture 7" descr="A picture containing bird, flower&#10;&#10;Description generated with very high confidence">
            <a:extLst>
              <a:ext uri="{FF2B5EF4-FFF2-40B4-BE49-F238E27FC236}">
                <a16:creationId xmlns:a16="http://schemas.microsoft.com/office/drawing/2014/main" id="{1996ABEC-67CF-4A3A-AFD0-6C5B47B6A046}"/>
              </a:ext>
            </a:extLst>
          </p:cNvPr>
          <p:cNvPicPr>
            <a:picLocks noChangeAspect="1"/>
          </p:cNvPicPr>
          <p:nvPr/>
        </p:nvPicPr>
        <p:blipFill>
          <a:blip r:embed="rId3"/>
          <a:stretch>
            <a:fillRect/>
          </a:stretch>
        </p:blipFill>
        <p:spPr>
          <a:xfrm>
            <a:off x="2936461" y="3100249"/>
            <a:ext cx="5943600" cy="1209675"/>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BD4635AA-3679-4B07-87C9-FE9764BE1BDF}"/>
              </a:ext>
            </a:extLst>
          </p:cNvPr>
          <p:cNvPicPr>
            <a:picLocks noChangeAspect="1"/>
          </p:cNvPicPr>
          <p:nvPr/>
        </p:nvPicPr>
        <p:blipFill>
          <a:blip r:embed="rId4"/>
          <a:stretch>
            <a:fillRect/>
          </a:stretch>
        </p:blipFill>
        <p:spPr>
          <a:xfrm>
            <a:off x="2936461" y="4306542"/>
            <a:ext cx="5943600" cy="2419350"/>
          </a:xfrm>
          <a:prstGeom prst="rect">
            <a:avLst/>
          </a:prstGeom>
        </p:spPr>
      </p:pic>
    </p:spTree>
    <p:extLst>
      <p:ext uri="{BB962C8B-B14F-4D97-AF65-F5344CB8AC3E}">
        <p14:creationId xmlns:p14="http://schemas.microsoft.com/office/powerpoint/2010/main" val="3904204844"/>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360D7-2F82-4593-9E70-6D488EF9C42C}"/>
              </a:ext>
            </a:extLst>
          </p:cNvPr>
          <p:cNvSpPr txBox="1"/>
          <p:nvPr/>
        </p:nvSpPr>
        <p:spPr>
          <a:xfrm>
            <a:off x="-156818" y="-2209"/>
            <a:ext cx="4731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4.0 Realization</a:t>
            </a:r>
            <a:endParaRPr lang="en-US" sz="4800" b="1" err="1">
              <a:cs typeface="Calibri"/>
            </a:endParaRPr>
          </a:p>
        </p:txBody>
      </p:sp>
      <p:sp>
        <p:nvSpPr>
          <p:cNvPr id="4" name="TextBox 3">
            <a:extLst>
              <a:ext uri="{FF2B5EF4-FFF2-40B4-BE49-F238E27FC236}">
                <a16:creationId xmlns:a16="http://schemas.microsoft.com/office/drawing/2014/main" id="{F0AC7BFB-4A0B-4AD2-BCAF-5BE0243F4312}"/>
              </a:ext>
            </a:extLst>
          </p:cNvPr>
          <p:cNvSpPr txBox="1"/>
          <p:nvPr/>
        </p:nvSpPr>
        <p:spPr>
          <a:xfrm>
            <a:off x="64052" y="881269"/>
            <a:ext cx="120528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4.5 Construct CNN model and training</a:t>
            </a:r>
            <a:endParaRPr lang="en-US">
              <a:ea typeface="+mn-lt"/>
              <a:cs typeface="+mn-lt"/>
            </a:endParaRPr>
          </a:p>
          <a:p>
            <a:pPr algn="just"/>
            <a:r>
              <a:rPr lang="en-US">
                <a:ea typeface="+mn-lt"/>
                <a:cs typeface="+mn-lt"/>
              </a:rPr>
              <a:t>Based on the CNN structure definition, we construct a CNN model :</a:t>
            </a:r>
            <a:endParaRPr lang="en-US"/>
          </a:p>
          <a:p>
            <a:endParaRPr lang="en-US">
              <a:cs typeface="Calibri"/>
            </a:endParaRPr>
          </a:p>
        </p:txBody>
      </p:sp>
      <p:pic>
        <p:nvPicPr>
          <p:cNvPr id="5" name="Picture 5" descr="A screenshot of a cell phone&#10;&#10;Description generated with very high confidence">
            <a:extLst>
              <a:ext uri="{FF2B5EF4-FFF2-40B4-BE49-F238E27FC236}">
                <a16:creationId xmlns:a16="http://schemas.microsoft.com/office/drawing/2014/main" id="{64FC656D-14CA-4DC8-AF33-86CEAEB852D8}"/>
              </a:ext>
            </a:extLst>
          </p:cNvPr>
          <p:cNvPicPr>
            <a:picLocks noChangeAspect="1"/>
          </p:cNvPicPr>
          <p:nvPr/>
        </p:nvPicPr>
        <p:blipFill>
          <a:blip r:embed="rId2"/>
          <a:stretch>
            <a:fillRect/>
          </a:stretch>
        </p:blipFill>
        <p:spPr>
          <a:xfrm>
            <a:off x="3227181" y="1660525"/>
            <a:ext cx="6046856" cy="5193471"/>
          </a:xfrm>
          <a:prstGeom prst="rect">
            <a:avLst/>
          </a:prstGeom>
        </p:spPr>
      </p:pic>
    </p:spTree>
    <p:extLst>
      <p:ext uri="{BB962C8B-B14F-4D97-AF65-F5344CB8AC3E}">
        <p14:creationId xmlns:p14="http://schemas.microsoft.com/office/powerpoint/2010/main" val="3929112566"/>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360D7-2F82-4593-9E70-6D488EF9C42C}"/>
              </a:ext>
            </a:extLst>
          </p:cNvPr>
          <p:cNvSpPr txBox="1"/>
          <p:nvPr/>
        </p:nvSpPr>
        <p:spPr>
          <a:xfrm>
            <a:off x="-156818" y="-2209"/>
            <a:ext cx="4731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ea typeface="+mn-lt"/>
                <a:cs typeface="+mn-lt"/>
              </a:rPr>
              <a:t> 4.0 Realization</a:t>
            </a:r>
            <a:endParaRPr lang="en-US" sz="4800" b="1" dirty="0">
              <a:cs typeface="Calibri"/>
            </a:endParaRPr>
          </a:p>
        </p:txBody>
      </p:sp>
      <p:sp>
        <p:nvSpPr>
          <p:cNvPr id="4" name="TextBox 3">
            <a:extLst>
              <a:ext uri="{FF2B5EF4-FFF2-40B4-BE49-F238E27FC236}">
                <a16:creationId xmlns:a16="http://schemas.microsoft.com/office/drawing/2014/main" id="{28211DEF-7C39-47C5-82D5-59ACBF27A08C}"/>
              </a:ext>
            </a:extLst>
          </p:cNvPr>
          <p:cNvSpPr txBox="1"/>
          <p:nvPr/>
        </p:nvSpPr>
        <p:spPr>
          <a:xfrm>
            <a:off x="64052" y="881269"/>
            <a:ext cx="12052852"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ea typeface="+mn-lt"/>
                <a:cs typeface="+mn-lt"/>
              </a:rPr>
              <a:t>4.6 Predict the gender and Evaluate the results by CNN</a:t>
            </a:r>
            <a:endParaRPr lang="en-US" dirty="0">
              <a:ea typeface="+mn-lt"/>
              <a:cs typeface="+mn-lt"/>
            </a:endParaRPr>
          </a:p>
          <a:p>
            <a:br>
              <a:rPr lang="en-US" dirty="0"/>
            </a:br>
            <a:r>
              <a:rPr lang="en-US" dirty="0">
                <a:ea typeface="+mn-lt"/>
                <a:cs typeface="+mn-lt"/>
              </a:rPr>
              <a:t>Coding of this part is similar to the ANN process, we will give the details and results for  the specific analysis of the model in the later part</a:t>
            </a:r>
            <a:endParaRPr lang="en-US" dirty="0"/>
          </a:p>
          <a:p>
            <a:endParaRPr lang="en-US" dirty="0">
              <a:cs typeface="Calibri"/>
            </a:endParaRPr>
          </a:p>
          <a:p>
            <a:r>
              <a:rPr lang="en-US" sz="2000" b="1" dirty="0">
                <a:ea typeface="+mn-lt"/>
                <a:cs typeface="+mn-lt"/>
              </a:rPr>
              <a:t>4.7 Parallelism</a:t>
            </a:r>
            <a:endParaRPr lang="en-US" sz="2000" dirty="0">
              <a:cs typeface="Calibri"/>
            </a:endParaRPr>
          </a:p>
          <a:p>
            <a:endParaRPr lang="en-US" sz="2000" b="1" dirty="0">
              <a:cs typeface="Calibri"/>
            </a:endParaRPr>
          </a:p>
          <a:p>
            <a:pPr algn="just"/>
            <a:r>
              <a:rPr lang="en-US" dirty="0">
                <a:ea typeface="+mn-lt"/>
                <a:cs typeface="+mn-lt"/>
              </a:rPr>
              <a:t>Based on the </a:t>
            </a:r>
            <a:r>
              <a:rPr lang="en-US" dirty="0" err="1">
                <a:ea typeface="+mn-lt"/>
                <a:cs typeface="+mn-lt"/>
              </a:rPr>
              <a:t>Tensorflow</a:t>
            </a:r>
            <a:r>
              <a:rPr lang="en-US" dirty="0">
                <a:ea typeface="+mn-lt"/>
                <a:cs typeface="+mn-lt"/>
              </a:rPr>
              <a:t> /compiler /</a:t>
            </a:r>
            <a:r>
              <a:rPr lang="en-US" dirty="0" err="1">
                <a:ea typeface="+mn-lt"/>
                <a:cs typeface="+mn-lt"/>
              </a:rPr>
              <a:t>xla</a:t>
            </a:r>
            <a:r>
              <a:rPr lang="en-US" dirty="0">
                <a:ea typeface="+mn-lt"/>
                <a:cs typeface="+mn-lt"/>
              </a:rPr>
              <a:t> /service /</a:t>
            </a:r>
            <a:r>
              <a:rPr lang="en-US" dirty="0" err="1">
                <a:ea typeface="+mn-lt"/>
                <a:cs typeface="+mn-lt"/>
              </a:rPr>
              <a:t>backend.h</a:t>
            </a:r>
            <a:r>
              <a:rPr lang="en-US" dirty="0">
                <a:ea typeface="+mn-lt"/>
                <a:cs typeface="+mn-lt"/>
              </a:rPr>
              <a:t> defined, Notice that the parameter </a:t>
            </a:r>
            <a:r>
              <a:rPr lang="en-US" dirty="0" err="1">
                <a:ea typeface="+mn-lt"/>
                <a:cs typeface="+mn-lt"/>
              </a:rPr>
              <a:t>intra_op_parallelism_threads</a:t>
            </a:r>
            <a:r>
              <a:rPr lang="en-US" dirty="0">
                <a:ea typeface="+mn-lt"/>
                <a:cs typeface="+mn-lt"/>
              </a:rPr>
              <a:t> redefines the size of the </a:t>
            </a:r>
            <a:r>
              <a:rPr lang="en-US" dirty="0" err="1">
                <a:ea typeface="+mn-lt"/>
                <a:cs typeface="+mn-lt"/>
              </a:rPr>
              <a:t>IntraOpThreadPool</a:t>
            </a:r>
            <a:r>
              <a:rPr lang="en-US" dirty="0">
                <a:ea typeface="+mn-lt"/>
                <a:cs typeface="+mn-lt"/>
              </a:rPr>
              <a:t>, which is a structure consisting of a </a:t>
            </a:r>
            <a:r>
              <a:rPr lang="en-US" dirty="0" err="1">
                <a:ea typeface="+mn-lt"/>
                <a:cs typeface="+mn-lt"/>
              </a:rPr>
              <a:t>Tensorflow</a:t>
            </a:r>
            <a:r>
              <a:rPr lang="en-US" dirty="0">
                <a:ea typeface="+mn-lt"/>
                <a:cs typeface="+mn-lt"/>
              </a:rPr>
              <a:t> thread pool and a pointer of eigen thread pool devices. Through </a:t>
            </a:r>
            <a:r>
              <a:rPr lang="en-US" altLang="zh-CN" dirty="0">
                <a:ea typeface="+mn-lt"/>
                <a:cs typeface="+mn-lt"/>
              </a:rPr>
              <a:t>this</a:t>
            </a:r>
            <a:r>
              <a:rPr lang="en-US" dirty="0">
                <a:ea typeface="+mn-lt"/>
                <a:cs typeface="+mn-lt"/>
              </a:rPr>
              <a:t> we can see that </a:t>
            </a:r>
            <a:r>
              <a:rPr lang="en-US" dirty="0" err="1">
                <a:ea typeface="+mn-lt"/>
                <a:cs typeface="+mn-lt"/>
              </a:rPr>
              <a:t>IntraOpThreadPool</a:t>
            </a:r>
            <a:r>
              <a:rPr lang="en-US" dirty="0">
                <a:ea typeface="+mn-lt"/>
                <a:cs typeface="+mn-lt"/>
              </a:rPr>
              <a:t> actually defines the quantity of CPU eigen computation devices. It then works as a member of </a:t>
            </a:r>
            <a:r>
              <a:rPr lang="en-US" dirty="0" err="1">
                <a:ea typeface="+mn-lt"/>
                <a:cs typeface="+mn-lt"/>
              </a:rPr>
              <a:t>OpKernel</a:t>
            </a:r>
            <a:r>
              <a:rPr lang="en-US" dirty="0">
                <a:ea typeface="+mn-lt"/>
                <a:cs typeface="+mn-lt"/>
              </a:rPr>
              <a:t> to participate in the calculation.</a:t>
            </a:r>
            <a:endParaRPr lang="en-US" dirty="0">
              <a:cs typeface="Calibri"/>
            </a:endParaRPr>
          </a:p>
          <a:p>
            <a:pPr algn="just"/>
            <a:r>
              <a:rPr lang="en-US" dirty="0">
                <a:ea typeface="+mn-lt"/>
                <a:cs typeface="+mn-lt"/>
              </a:rPr>
              <a:t>So, We first control how many threads </a:t>
            </a:r>
            <a:r>
              <a:rPr lang="en-US" dirty="0" err="1">
                <a:ea typeface="+mn-lt"/>
                <a:cs typeface="+mn-lt"/>
              </a:rPr>
              <a:t>Tensorflow</a:t>
            </a:r>
            <a:r>
              <a:rPr lang="en-US" dirty="0">
                <a:ea typeface="+mn-lt"/>
                <a:cs typeface="+mn-lt"/>
              </a:rPr>
              <a:t> uses, and </a:t>
            </a:r>
            <a:r>
              <a:rPr lang="en-US" altLang="zh-CN" dirty="0">
                <a:ea typeface="+mn-lt"/>
                <a:cs typeface="+mn-lt"/>
              </a:rPr>
              <a:t>set </a:t>
            </a:r>
            <a:r>
              <a:rPr lang="en-US" dirty="0">
                <a:ea typeface="+mn-lt"/>
                <a:cs typeface="+mn-lt"/>
              </a:rPr>
              <a:t>function to print time, then Initial </a:t>
            </a:r>
            <a:r>
              <a:rPr lang="en-US" dirty="0" err="1">
                <a:ea typeface="+mn-lt"/>
                <a:cs typeface="+mn-lt"/>
              </a:rPr>
              <a:t>tensorflow</a:t>
            </a:r>
            <a:r>
              <a:rPr lang="en-US" dirty="0">
                <a:ea typeface="+mn-lt"/>
                <a:cs typeface="+mn-lt"/>
              </a:rPr>
              <a:t> session with indicated threads count, and set start time and end time to calculate the run time.  Change the threads, we can see the time changes by using multi CPU.</a:t>
            </a:r>
            <a:endParaRPr lang="en-US" dirty="0">
              <a:cs typeface="Calibri"/>
            </a:endParaRPr>
          </a:p>
          <a:p>
            <a:br>
              <a:rPr lang="en-US" dirty="0"/>
            </a:br>
            <a:endParaRPr lang="en-US" dirty="0"/>
          </a:p>
        </p:txBody>
      </p:sp>
      <p:pic>
        <p:nvPicPr>
          <p:cNvPr id="5" name="Picture 5" descr="A close up of a logo&#10;&#10;Description generated with very high confidence">
            <a:extLst>
              <a:ext uri="{FF2B5EF4-FFF2-40B4-BE49-F238E27FC236}">
                <a16:creationId xmlns:a16="http://schemas.microsoft.com/office/drawing/2014/main" id="{A13A1055-964F-4D53-B131-740BD148C2C2}"/>
              </a:ext>
            </a:extLst>
          </p:cNvPr>
          <p:cNvPicPr>
            <a:picLocks noChangeAspect="1"/>
          </p:cNvPicPr>
          <p:nvPr/>
        </p:nvPicPr>
        <p:blipFill>
          <a:blip r:embed="rId2"/>
          <a:stretch>
            <a:fillRect/>
          </a:stretch>
        </p:blipFill>
        <p:spPr>
          <a:xfrm>
            <a:off x="2130288" y="4896955"/>
            <a:ext cx="7721599" cy="344004"/>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2D3AE582-9EF4-48D9-9017-3D3BBEA098D6}"/>
              </a:ext>
            </a:extLst>
          </p:cNvPr>
          <p:cNvPicPr>
            <a:picLocks noChangeAspect="1"/>
          </p:cNvPicPr>
          <p:nvPr/>
        </p:nvPicPr>
        <p:blipFill>
          <a:blip r:embed="rId3"/>
          <a:stretch>
            <a:fillRect/>
          </a:stretch>
        </p:blipFill>
        <p:spPr>
          <a:xfrm>
            <a:off x="2130287" y="5385076"/>
            <a:ext cx="7721599" cy="737152"/>
          </a:xfrm>
          <a:prstGeom prst="rect">
            <a:avLst/>
          </a:prstGeom>
        </p:spPr>
      </p:pic>
      <p:pic>
        <p:nvPicPr>
          <p:cNvPr id="9" name="Picture 9" descr="A picture containing knife&#10;&#10;Description generated with very high confidence">
            <a:extLst>
              <a:ext uri="{FF2B5EF4-FFF2-40B4-BE49-F238E27FC236}">
                <a16:creationId xmlns:a16="http://schemas.microsoft.com/office/drawing/2014/main" id="{B9DC2A00-B46C-4B58-B22B-A89DCF799112}"/>
              </a:ext>
            </a:extLst>
          </p:cNvPr>
          <p:cNvPicPr>
            <a:picLocks noChangeAspect="1"/>
          </p:cNvPicPr>
          <p:nvPr/>
        </p:nvPicPr>
        <p:blipFill>
          <a:blip r:embed="rId4"/>
          <a:stretch>
            <a:fillRect/>
          </a:stretch>
        </p:blipFill>
        <p:spPr>
          <a:xfrm>
            <a:off x="2130287" y="6240600"/>
            <a:ext cx="7721599" cy="550103"/>
          </a:xfrm>
          <a:prstGeom prst="rect">
            <a:avLst/>
          </a:prstGeom>
        </p:spPr>
      </p:pic>
    </p:spTree>
    <p:extLst>
      <p:ext uri="{BB962C8B-B14F-4D97-AF65-F5344CB8AC3E}">
        <p14:creationId xmlns:p14="http://schemas.microsoft.com/office/powerpoint/2010/main" val="1390246305"/>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2">
            <a:extLst>
              <a:ext uri="{28A0092B-C50C-407E-A947-70E740481C1C}">
                <a14:useLocalDpi xmlns:a14="http://schemas.microsoft.com/office/drawing/2010/main" val="0"/>
              </a:ext>
            </a:extLst>
          </a:blip>
          <a:srcRect l="11893" r="11818" b="28"/>
          <a:stretch>
            <a:fillRect/>
          </a:stretch>
        </p:blipFill>
        <p:spPr>
          <a:xfrm>
            <a:off x="6960096" y="0"/>
            <a:ext cx="5231904" cy="6856062"/>
          </a:xfrm>
          <a:custGeom>
            <a:avLst/>
            <a:gdLst>
              <a:gd name="connsiteX0" fmla="*/ 0 w 5231904"/>
              <a:gd name="connsiteY0" fmla="*/ 0 h 6856062"/>
              <a:gd name="connsiteX1" fmla="*/ 5231904 w 5231904"/>
              <a:gd name="connsiteY1" fmla="*/ 0 h 6856062"/>
              <a:gd name="connsiteX2" fmla="*/ 5231904 w 5231904"/>
              <a:gd name="connsiteY2" fmla="*/ 6856062 h 6856062"/>
              <a:gd name="connsiteX3" fmla="*/ 0 w 5231904"/>
              <a:gd name="connsiteY3" fmla="*/ 6856062 h 6856062"/>
            </a:gdLst>
            <a:ahLst/>
            <a:cxnLst>
              <a:cxn ang="0">
                <a:pos x="connsiteX0" y="connsiteY0"/>
              </a:cxn>
              <a:cxn ang="0">
                <a:pos x="connsiteX1" y="connsiteY1"/>
              </a:cxn>
              <a:cxn ang="0">
                <a:pos x="connsiteX2" y="connsiteY2"/>
              </a:cxn>
              <a:cxn ang="0">
                <a:pos x="connsiteX3" y="connsiteY3"/>
              </a:cxn>
            </a:cxnLst>
            <a:rect l="l" t="t" r="r" b="b"/>
            <a:pathLst>
              <a:path w="5231904" h="6856062">
                <a:moveTo>
                  <a:pt x="0" y="0"/>
                </a:moveTo>
                <a:lnTo>
                  <a:pt x="5231904" y="0"/>
                </a:lnTo>
                <a:lnTo>
                  <a:pt x="5231904" y="6856062"/>
                </a:lnTo>
                <a:lnTo>
                  <a:pt x="0" y="6856062"/>
                </a:lnTo>
                <a:close/>
              </a:path>
            </a:pathLst>
          </a:custGeom>
        </p:spPr>
      </p:pic>
      <p:sp>
        <p:nvSpPr>
          <p:cNvPr id="9" name="矩形 8"/>
          <p:cNvSpPr/>
          <p:nvPr/>
        </p:nvSpPr>
        <p:spPr>
          <a:xfrm>
            <a:off x="438537" y="277348"/>
            <a:ext cx="5938370" cy="1569660"/>
          </a:xfrm>
          <a:prstGeom prst="rect">
            <a:avLst/>
          </a:prstGeom>
        </p:spPr>
        <p:txBody>
          <a:bodyPr wrap="square" anchor="t">
            <a:spAutoFit/>
          </a:bodyPr>
          <a:lstStyle/>
          <a:p>
            <a:pPr latinLnBrk="1"/>
            <a:r>
              <a:rPr lang="en-US" altLang="zh-CN" sz="4800">
                <a:solidFill>
                  <a:schemeClr val="tx1">
                    <a:lumMod val="75000"/>
                    <a:lumOff val="25000"/>
                  </a:schemeClr>
                </a:solidFill>
                <a:latin typeface="Britannic Bold"/>
                <a:ea typeface="Microsoft YaHei UI"/>
                <a:cs typeface="Segoe UI Semilight"/>
              </a:rPr>
              <a:t>5.0 Experiment, results and Analysis</a:t>
            </a:r>
            <a:endParaRPr lang="en-US" altLang="zh-CN" sz="4800">
              <a:solidFill>
                <a:schemeClr val="tx1">
                  <a:lumMod val="75000"/>
                  <a:lumOff val="25000"/>
                </a:schemeClr>
              </a:solidFill>
              <a:latin typeface="Britannic Bold" panose="020B0903060703020204" pitchFamily="34" charset="0"/>
              <a:ea typeface="Microsoft YaHei UI" panose="020B0503020204020204" pitchFamily="34" charset="-122"/>
              <a:cs typeface="Segoe UI Semilight" panose="020B0402040204020203" pitchFamily="34" charset="0"/>
            </a:endParaRPr>
          </a:p>
        </p:txBody>
      </p:sp>
      <p:sp>
        <p:nvSpPr>
          <p:cNvPr id="11" name="矩形 10"/>
          <p:cNvSpPr/>
          <p:nvPr/>
        </p:nvSpPr>
        <p:spPr>
          <a:xfrm>
            <a:off x="438536" y="2037309"/>
            <a:ext cx="6037677" cy="4339650"/>
          </a:xfrm>
          <a:prstGeom prst="rect">
            <a:avLst/>
          </a:prstGeom>
        </p:spPr>
        <p:txBody>
          <a:bodyPr wrap="square" anchor="t">
            <a:spAutoFit/>
          </a:bodyPr>
          <a:lstStyle/>
          <a:p>
            <a:r>
              <a:rPr lang="en-US" sz="2400" dirty="0">
                <a:solidFill>
                  <a:schemeClr val="tx1">
                    <a:lumMod val="75000"/>
                    <a:lumOff val="25000"/>
                  </a:schemeClr>
                </a:solidFill>
                <a:latin typeface="Browallia New"/>
                <a:cs typeface="Browallia New"/>
              </a:rPr>
              <a:t>5.1 Performance of different sizes</a:t>
            </a:r>
            <a:endParaRPr lang="en-US" sz="2400" dirty="0">
              <a:solidFill>
                <a:schemeClr val="tx1">
                  <a:lumMod val="75000"/>
                  <a:lumOff val="25000"/>
                </a:schemeClr>
              </a:solidFill>
              <a:cs typeface="Calibri"/>
            </a:endParaRPr>
          </a:p>
          <a:p>
            <a:r>
              <a:rPr lang="en-US" sz="2400" dirty="0">
                <a:solidFill>
                  <a:schemeClr val="tx1">
                    <a:lumMod val="75000"/>
                    <a:lumOff val="25000"/>
                  </a:schemeClr>
                </a:solidFill>
                <a:latin typeface="Browallia New"/>
                <a:cs typeface="Browallia New"/>
              </a:rPr>
              <a:t>  5.1.1 Try 28*28</a:t>
            </a:r>
            <a:endParaRPr lang="en-US" sz="2400" dirty="0">
              <a:solidFill>
                <a:schemeClr val="tx1">
                  <a:lumMod val="75000"/>
                  <a:lumOff val="25000"/>
                </a:schemeClr>
              </a:solidFill>
              <a:cs typeface="Calibri"/>
            </a:endParaRPr>
          </a:p>
          <a:p>
            <a:r>
              <a:rPr lang="en-US" sz="2400" dirty="0">
                <a:solidFill>
                  <a:schemeClr val="tx1">
                    <a:lumMod val="75000"/>
                    <a:lumOff val="25000"/>
                  </a:schemeClr>
                </a:solidFill>
                <a:latin typeface="Browallia New"/>
                <a:cs typeface="Browallia New"/>
              </a:rPr>
              <a:t>    5.1.1.1 ANN vs CNN of training performance</a:t>
            </a:r>
            <a:endParaRPr lang="en-US" sz="2400" dirty="0">
              <a:solidFill>
                <a:schemeClr val="tx1">
                  <a:lumMod val="75000"/>
                  <a:lumOff val="25000"/>
                </a:schemeClr>
              </a:solidFill>
              <a:cs typeface="Calibri"/>
            </a:endParaRPr>
          </a:p>
          <a:p>
            <a:r>
              <a:rPr lang="en-US" sz="2400" dirty="0">
                <a:solidFill>
                  <a:schemeClr val="tx1">
                    <a:lumMod val="75000"/>
                    <a:lumOff val="25000"/>
                  </a:schemeClr>
                </a:solidFill>
                <a:latin typeface="Browallia New"/>
                <a:cs typeface="Browallia New"/>
              </a:rPr>
              <a:t>    5.1.1.2 ANN vs CNN of test predict performance</a:t>
            </a:r>
            <a:endParaRPr lang="en-US" sz="2400" dirty="0">
              <a:solidFill>
                <a:schemeClr val="tx1">
                  <a:lumMod val="75000"/>
                  <a:lumOff val="25000"/>
                </a:schemeClr>
              </a:solidFill>
              <a:cs typeface="Calibri"/>
            </a:endParaRPr>
          </a:p>
          <a:p>
            <a:r>
              <a:rPr lang="en-US" sz="2400" dirty="0">
                <a:solidFill>
                  <a:schemeClr val="tx1">
                    <a:lumMod val="75000"/>
                    <a:lumOff val="25000"/>
                  </a:schemeClr>
                </a:solidFill>
                <a:latin typeface="Browallia New"/>
                <a:cs typeface="Browallia New"/>
              </a:rPr>
              <a:t>  5.1.2 Try 100*100</a:t>
            </a:r>
            <a:endParaRPr lang="en-US" sz="2400" dirty="0">
              <a:solidFill>
                <a:schemeClr val="tx1">
                  <a:lumMod val="75000"/>
                  <a:lumOff val="25000"/>
                </a:schemeClr>
              </a:solidFill>
              <a:cs typeface="Calibri"/>
            </a:endParaRPr>
          </a:p>
          <a:p>
            <a:r>
              <a:rPr lang="en-US" sz="2400" dirty="0">
                <a:solidFill>
                  <a:schemeClr val="tx1">
                    <a:lumMod val="75000"/>
                    <a:lumOff val="25000"/>
                  </a:schemeClr>
                </a:solidFill>
                <a:latin typeface="Browallia New"/>
                <a:cs typeface="Browallia New"/>
              </a:rPr>
              <a:t>    5.1.2.1 ANN vs CNN of training performance</a:t>
            </a:r>
            <a:endParaRPr lang="en-US" sz="2400" dirty="0">
              <a:solidFill>
                <a:schemeClr val="tx1">
                  <a:lumMod val="75000"/>
                  <a:lumOff val="25000"/>
                </a:schemeClr>
              </a:solidFill>
              <a:cs typeface="Calibri"/>
            </a:endParaRPr>
          </a:p>
          <a:p>
            <a:r>
              <a:rPr lang="en-US" sz="2400" dirty="0">
                <a:solidFill>
                  <a:schemeClr val="tx1">
                    <a:lumMod val="75000"/>
                    <a:lumOff val="25000"/>
                  </a:schemeClr>
                </a:solidFill>
                <a:latin typeface="Browallia New"/>
                <a:cs typeface="Browallia New"/>
              </a:rPr>
              <a:t>    5.1.2.2 ANN vs CNN of test predict performance</a:t>
            </a:r>
            <a:endParaRPr lang="en-US" sz="2400" dirty="0">
              <a:solidFill>
                <a:schemeClr val="tx1">
                  <a:lumMod val="75000"/>
                  <a:lumOff val="25000"/>
                </a:schemeClr>
              </a:solidFill>
              <a:cs typeface="Calibri"/>
            </a:endParaRPr>
          </a:p>
          <a:p>
            <a:r>
              <a:rPr lang="en-US" sz="2400" dirty="0">
                <a:solidFill>
                  <a:schemeClr val="tx1">
                    <a:lumMod val="75000"/>
                    <a:lumOff val="25000"/>
                  </a:schemeClr>
                </a:solidFill>
                <a:latin typeface="Browallia New"/>
                <a:cs typeface="Browallia New"/>
              </a:rPr>
              <a:t>5.2 Performance of different Threads based on </a:t>
            </a:r>
            <a:r>
              <a:rPr lang="en-US" altLang="zh-CN" sz="2400" dirty="0">
                <a:solidFill>
                  <a:schemeClr val="tx1">
                    <a:lumMod val="75000"/>
                    <a:lumOff val="25000"/>
                  </a:schemeClr>
                </a:solidFill>
                <a:latin typeface="Browallia New"/>
                <a:cs typeface="Browallia New"/>
              </a:rPr>
              <a:t>C</a:t>
            </a:r>
            <a:r>
              <a:rPr lang="en-US" sz="2400" dirty="0">
                <a:solidFill>
                  <a:schemeClr val="tx1">
                    <a:lumMod val="75000"/>
                    <a:lumOff val="25000"/>
                  </a:schemeClr>
                </a:solidFill>
                <a:latin typeface="Browallia New"/>
                <a:cs typeface="Browallia New"/>
              </a:rPr>
              <a:t>NN model </a:t>
            </a:r>
            <a:endParaRPr lang="en-US" sz="2400" dirty="0">
              <a:solidFill>
                <a:schemeClr val="tx1">
                  <a:lumMod val="75000"/>
                  <a:lumOff val="25000"/>
                </a:schemeClr>
              </a:solidFill>
              <a:cs typeface="Calibri"/>
            </a:endParaRPr>
          </a:p>
          <a:p>
            <a:r>
              <a:rPr lang="en-US" sz="2400" dirty="0">
                <a:solidFill>
                  <a:schemeClr val="tx1">
                    <a:lumMod val="75000"/>
                    <a:lumOff val="25000"/>
                  </a:schemeClr>
                </a:solidFill>
                <a:latin typeface="Browallia New"/>
                <a:cs typeface="Browallia New"/>
              </a:rPr>
              <a:t>  5.2.1 Change threads based on 28*28 </a:t>
            </a:r>
            <a:endParaRPr lang="en-US" sz="2400" dirty="0">
              <a:solidFill>
                <a:schemeClr val="tx1">
                  <a:lumMod val="75000"/>
                  <a:lumOff val="25000"/>
                </a:schemeClr>
              </a:solidFill>
              <a:cs typeface="Calibri"/>
            </a:endParaRPr>
          </a:p>
          <a:p>
            <a:r>
              <a:rPr lang="en-US" sz="2400" dirty="0">
                <a:solidFill>
                  <a:schemeClr val="tx1">
                    <a:lumMod val="75000"/>
                    <a:lumOff val="25000"/>
                  </a:schemeClr>
                </a:solidFill>
                <a:latin typeface="Browallia New"/>
                <a:cs typeface="Browallia New"/>
              </a:rPr>
              <a:t>  5.2.2 Change threads based on 100*100 </a:t>
            </a:r>
            <a:endParaRPr lang="en-US" sz="2400" dirty="0">
              <a:solidFill>
                <a:schemeClr val="tx1">
                  <a:lumMod val="75000"/>
                  <a:lumOff val="25000"/>
                </a:schemeClr>
              </a:solidFill>
            </a:endParaRPr>
          </a:p>
          <a:p>
            <a:br>
              <a:rPr lang="en-US" dirty="0"/>
            </a:br>
            <a:endParaRPr lang="en-US" altLang="zh-CN" dirty="0"/>
          </a:p>
        </p:txBody>
      </p:sp>
    </p:spTree>
    <p:extLst>
      <p:ext uri="{BB962C8B-B14F-4D97-AF65-F5344CB8AC3E}">
        <p14:creationId xmlns:p14="http://schemas.microsoft.com/office/powerpoint/2010/main" val="3924827211"/>
      </p:ext>
    </p:extLst>
  </p:cSld>
  <p:clrMapOvr>
    <a:masterClrMapping/>
  </p:clrMapOvr>
  <p:transition spd="slow" advClick="0"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8757478"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2" name="TextBox 1">
            <a:extLst>
              <a:ext uri="{FF2B5EF4-FFF2-40B4-BE49-F238E27FC236}">
                <a16:creationId xmlns:a16="http://schemas.microsoft.com/office/drawing/2014/main" id="{0D74544A-D148-40A1-9653-BF03B4AE3A43}"/>
              </a:ext>
            </a:extLst>
          </p:cNvPr>
          <p:cNvSpPr txBox="1"/>
          <p:nvPr/>
        </p:nvSpPr>
        <p:spPr>
          <a:xfrm>
            <a:off x="-156818" y="-2209"/>
            <a:ext cx="113350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5.0 Experiment, Results and Analysis </a:t>
            </a:r>
            <a:endParaRPr lang="en-US" sz="4800" b="1">
              <a:cs typeface="Calibri"/>
            </a:endParaRPr>
          </a:p>
        </p:txBody>
      </p:sp>
      <p:sp>
        <p:nvSpPr>
          <p:cNvPr id="4" name="TextBox 3">
            <a:extLst>
              <a:ext uri="{FF2B5EF4-FFF2-40B4-BE49-F238E27FC236}">
                <a16:creationId xmlns:a16="http://schemas.microsoft.com/office/drawing/2014/main" id="{376D98E0-1283-4CA3-A0BA-C815297D2EE3}"/>
              </a:ext>
            </a:extLst>
          </p:cNvPr>
          <p:cNvSpPr txBox="1"/>
          <p:nvPr/>
        </p:nvSpPr>
        <p:spPr>
          <a:xfrm>
            <a:off x="-2208" y="936486"/>
            <a:ext cx="1122459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5.1 Performance of different sizes</a:t>
            </a:r>
            <a:endParaRPr lang="en-US" sz="2000" b="1">
              <a:cs typeface="Calibri"/>
            </a:endParaRPr>
          </a:p>
          <a:p>
            <a:r>
              <a:rPr lang="en-US" sz="2000" b="1">
                <a:ea typeface="+mn-lt"/>
                <a:cs typeface="+mn-lt"/>
              </a:rPr>
              <a:t>5.1.1 Try 28*28</a:t>
            </a:r>
            <a:endParaRPr lang="en-US" sz="2000" b="1">
              <a:cs typeface="Calibri"/>
            </a:endParaRPr>
          </a:p>
          <a:p>
            <a:r>
              <a:rPr lang="en-US" sz="2000" b="1">
                <a:ea typeface="+mn-lt"/>
                <a:cs typeface="+mn-lt"/>
              </a:rPr>
              <a:t>5.1.1.1 ANN vs CNN of training performance:</a:t>
            </a:r>
            <a:endParaRPr lang="en-US" sz="2000" b="1">
              <a:cs typeface="Calibri"/>
            </a:endParaRPr>
          </a:p>
          <a:p>
            <a:r>
              <a:rPr lang="en-US" sz="2000" b="1"/>
              <a:t>ANN:</a:t>
            </a:r>
            <a:br>
              <a:rPr lang="en-US"/>
            </a:br>
            <a:endParaRPr lang="en-US"/>
          </a:p>
        </p:txBody>
      </p:sp>
      <p:pic>
        <p:nvPicPr>
          <p:cNvPr id="14" name="Picture 14" descr="A close up of a map&#10;&#10;Description generated with very high confidence">
            <a:extLst>
              <a:ext uri="{FF2B5EF4-FFF2-40B4-BE49-F238E27FC236}">
                <a16:creationId xmlns:a16="http://schemas.microsoft.com/office/drawing/2014/main" id="{CE9C82EB-11D3-476F-A8E9-63E476C6351E}"/>
              </a:ext>
            </a:extLst>
          </p:cNvPr>
          <p:cNvPicPr>
            <a:picLocks noChangeAspect="1"/>
          </p:cNvPicPr>
          <p:nvPr/>
        </p:nvPicPr>
        <p:blipFill>
          <a:blip r:embed="rId3"/>
          <a:stretch>
            <a:fillRect/>
          </a:stretch>
        </p:blipFill>
        <p:spPr>
          <a:xfrm>
            <a:off x="-2209" y="2594747"/>
            <a:ext cx="8552070" cy="4009722"/>
          </a:xfrm>
          <a:prstGeom prst="rect">
            <a:avLst/>
          </a:prstGeom>
        </p:spPr>
      </p:pic>
    </p:spTree>
    <p:extLst>
      <p:ext uri="{BB962C8B-B14F-4D97-AF65-F5344CB8AC3E}">
        <p14:creationId xmlns:p14="http://schemas.microsoft.com/office/powerpoint/2010/main" val="3500321383"/>
      </p:ext>
    </p:extLst>
  </p:cSld>
  <p:clrMapOvr>
    <a:masterClrMapping/>
  </p:clrMapOvr>
  <p:transition spd="slow" advClick="0" advTm="3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8757478"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2" name="TextBox 1">
            <a:extLst>
              <a:ext uri="{FF2B5EF4-FFF2-40B4-BE49-F238E27FC236}">
                <a16:creationId xmlns:a16="http://schemas.microsoft.com/office/drawing/2014/main" id="{0D74544A-D148-40A1-9653-BF03B4AE3A43}"/>
              </a:ext>
            </a:extLst>
          </p:cNvPr>
          <p:cNvSpPr txBox="1"/>
          <p:nvPr/>
        </p:nvSpPr>
        <p:spPr>
          <a:xfrm>
            <a:off x="-156818" y="-2209"/>
            <a:ext cx="113350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5.0 Experiment, Results and Analysis </a:t>
            </a:r>
            <a:endParaRPr lang="en-US" sz="4800" b="1">
              <a:cs typeface="Calibri"/>
            </a:endParaRPr>
          </a:p>
        </p:txBody>
      </p:sp>
      <p:sp>
        <p:nvSpPr>
          <p:cNvPr id="4" name="TextBox 3">
            <a:extLst>
              <a:ext uri="{FF2B5EF4-FFF2-40B4-BE49-F238E27FC236}">
                <a16:creationId xmlns:a16="http://schemas.microsoft.com/office/drawing/2014/main" id="{376D98E0-1283-4CA3-A0BA-C815297D2EE3}"/>
              </a:ext>
            </a:extLst>
          </p:cNvPr>
          <p:cNvSpPr txBox="1"/>
          <p:nvPr/>
        </p:nvSpPr>
        <p:spPr>
          <a:xfrm>
            <a:off x="-2208" y="936486"/>
            <a:ext cx="11224591"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5.1 Performance of different sizes</a:t>
            </a:r>
            <a:endParaRPr lang="en-US" sz="2000" b="1">
              <a:cs typeface="Calibri"/>
            </a:endParaRPr>
          </a:p>
          <a:p>
            <a:r>
              <a:rPr lang="en-US" sz="2000" b="1">
                <a:ea typeface="+mn-lt"/>
                <a:cs typeface="+mn-lt"/>
              </a:rPr>
              <a:t>5.1.1 Try 28*28</a:t>
            </a:r>
            <a:endParaRPr lang="en-US" sz="2000" b="1">
              <a:cs typeface="Calibri"/>
            </a:endParaRPr>
          </a:p>
          <a:p>
            <a:r>
              <a:rPr lang="en-US" sz="2000" b="1">
                <a:ea typeface="+mn-lt"/>
                <a:cs typeface="+mn-lt"/>
              </a:rPr>
              <a:t>5.1.1.1 ANN vs CNN of training performance:</a:t>
            </a:r>
            <a:endParaRPr lang="en-US" sz="2000" b="1">
              <a:cs typeface="Calibri"/>
            </a:endParaRPr>
          </a:p>
          <a:p>
            <a:r>
              <a:rPr lang="en-US" sz="2000" b="1">
                <a:cs typeface="Calibri"/>
              </a:rPr>
              <a:t>CNN:</a:t>
            </a:r>
          </a:p>
          <a:p>
            <a:br>
              <a:rPr lang="en-US"/>
            </a:br>
            <a:endParaRPr lang="en-US"/>
          </a:p>
        </p:txBody>
      </p:sp>
      <p:pic>
        <p:nvPicPr>
          <p:cNvPr id="7" name="Picture 8" descr="A close up of a map&#10;&#10;Description generated with very high confidence">
            <a:extLst>
              <a:ext uri="{FF2B5EF4-FFF2-40B4-BE49-F238E27FC236}">
                <a16:creationId xmlns:a16="http://schemas.microsoft.com/office/drawing/2014/main" id="{AEE95438-6480-4208-935B-6DA24E13BEBE}"/>
              </a:ext>
            </a:extLst>
          </p:cNvPr>
          <p:cNvPicPr>
            <a:picLocks noChangeAspect="1"/>
          </p:cNvPicPr>
          <p:nvPr/>
        </p:nvPicPr>
        <p:blipFill>
          <a:blip r:embed="rId3"/>
          <a:stretch>
            <a:fillRect/>
          </a:stretch>
        </p:blipFill>
        <p:spPr>
          <a:xfrm>
            <a:off x="-2209" y="2595968"/>
            <a:ext cx="8563113" cy="3896848"/>
          </a:xfrm>
          <a:prstGeom prst="rect">
            <a:avLst/>
          </a:prstGeom>
        </p:spPr>
      </p:pic>
    </p:spTree>
    <p:extLst>
      <p:ext uri="{BB962C8B-B14F-4D97-AF65-F5344CB8AC3E}">
        <p14:creationId xmlns:p14="http://schemas.microsoft.com/office/powerpoint/2010/main" val="1334600509"/>
      </p:ext>
    </p:extLst>
  </p:cSld>
  <p:clrMapOvr>
    <a:masterClrMapping/>
  </p:clrMapOvr>
  <p:transition spd="slow" advClick="0" advTm="3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8757478"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2" name="TextBox 1">
            <a:extLst>
              <a:ext uri="{FF2B5EF4-FFF2-40B4-BE49-F238E27FC236}">
                <a16:creationId xmlns:a16="http://schemas.microsoft.com/office/drawing/2014/main" id="{0D74544A-D148-40A1-9653-BF03B4AE3A43}"/>
              </a:ext>
            </a:extLst>
          </p:cNvPr>
          <p:cNvSpPr txBox="1"/>
          <p:nvPr/>
        </p:nvSpPr>
        <p:spPr>
          <a:xfrm>
            <a:off x="-156818" y="-2209"/>
            <a:ext cx="113350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5.0 Experiment, Results and Analysis </a:t>
            </a:r>
            <a:endParaRPr lang="en-US" sz="4800" b="1">
              <a:cs typeface="Calibri"/>
            </a:endParaRPr>
          </a:p>
        </p:txBody>
      </p:sp>
      <p:sp>
        <p:nvSpPr>
          <p:cNvPr id="4" name="TextBox 3">
            <a:extLst>
              <a:ext uri="{FF2B5EF4-FFF2-40B4-BE49-F238E27FC236}">
                <a16:creationId xmlns:a16="http://schemas.microsoft.com/office/drawing/2014/main" id="{376D98E0-1283-4CA3-A0BA-C815297D2EE3}"/>
              </a:ext>
            </a:extLst>
          </p:cNvPr>
          <p:cNvSpPr txBox="1"/>
          <p:nvPr/>
        </p:nvSpPr>
        <p:spPr>
          <a:xfrm>
            <a:off x="-2208" y="936486"/>
            <a:ext cx="112245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5.1 Performance of different sizes</a:t>
            </a:r>
            <a:endParaRPr lang="en-US" sz="2000" b="1">
              <a:cs typeface="Calibri"/>
            </a:endParaRPr>
          </a:p>
          <a:p>
            <a:r>
              <a:rPr lang="en-US" sz="2000" b="1">
                <a:ea typeface="+mn-lt"/>
                <a:cs typeface="+mn-lt"/>
              </a:rPr>
              <a:t>5.1.1 Try 28*28</a:t>
            </a:r>
            <a:endParaRPr lang="en-US" sz="2000" b="1">
              <a:cs typeface="Calibri"/>
            </a:endParaRPr>
          </a:p>
          <a:p>
            <a:r>
              <a:rPr lang="en-US" sz="2000" b="1">
                <a:ea typeface="+mn-lt"/>
                <a:cs typeface="+mn-lt"/>
              </a:rPr>
              <a:t>5.1.1.2 ANN vs CNN of Test predict performance</a:t>
            </a:r>
            <a:endParaRPr lang="en-US">
              <a:ea typeface="+mn-lt"/>
              <a:cs typeface="+mn-lt"/>
            </a:endParaRPr>
          </a:p>
          <a:p>
            <a:br>
              <a:rPr lang="en-US"/>
            </a:b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BAAD85B1-EC52-4C95-8EA9-BDE22EAD37BA}"/>
              </a:ext>
            </a:extLst>
          </p:cNvPr>
          <p:cNvPicPr>
            <a:picLocks noChangeAspect="1"/>
          </p:cNvPicPr>
          <p:nvPr/>
        </p:nvPicPr>
        <p:blipFill>
          <a:blip r:embed="rId3"/>
          <a:stretch>
            <a:fillRect/>
          </a:stretch>
        </p:blipFill>
        <p:spPr>
          <a:xfrm>
            <a:off x="-2208" y="2281096"/>
            <a:ext cx="7867373" cy="4416158"/>
          </a:xfrm>
          <a:prstGeom prst="rect">
            <a:avLst/>
          </a:prstGeom>
        </p:spPr>
      </p:pic>
    </p:spTree>
    <p:extLst>
      <p:ext uri="{BB962C8B-B14F-4D97-AF65-F5344CB8AC3E}">
        <p14:creationId xmlns:p14="http://schemas.microsoft.com/office/powerpoint/2010/main" val="1742661696"/>
      </p:ext>
    </p:extLst>
  </p:cSld>
  <p:clrMapOvr>
    <a:masterClrMapping/>
  </p:clrMapOvr>
  <p:transition spd="slow" advClick="0" advTm="3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8757478"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2" name="TextBox 1">
            <a:extLst>
              <a:ext uri="{FF2B5EF4-FFF2-40B4-BE49-F238E27FC236}">
                <a16:creationId xmlns:a16="http://schemas.microsoft.com/office/drawing/2014/main" id="{0D74544A-D148-40A1-9653-BF03B4AE3A43}"/>
              </a:ext>
            </a:extLst>
          </p:cNvPr>
          <p:cNvSpPr txBox="1"/>
          <p:nvPr/>
        </p:nvSpPr>
        <p:spPr>
          <a:xfrm>
            <a:off x="-156818" y="-2209"/>
            <a:ext cx="113350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5.0 Experiment, Results and Analysis </a:t>
            </a:r>
            <a:endParaRPr lang="en-US" sz="4800" b="1">
              <a:cs typeface="Calibri"/>
            </a:endParaRPr>
          </a:p>
        </p:txBody>
      </p:sp>
      <p:sp>
        <p:nvSpPr>
          <p:cNvPr id="4" name="TextBox 3">
            <a:extLst>
              <a:ext uri="{FF2B5EF4-FFF2-40B4-BE49-F238E27FC236}">
                <a16:creationId xmlns:a16="http://schemas.microsoft.com/office/drawing/2014/main" id="{376D98E0-1283-4CA3-A0BA-C815297D2EE3}"/>
              </a:ext>
            </a:extLst>
          </p:cNvPr>
          <p:cNvSpPr txBox="1"/>
          <p:nvPr/>
        </p:nvSpPr>
        <p:spPr>
          <a:xfrm>
            <a:off x="-2208" y="936486"/>
            <a:ext cx="1122459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5.1 Performance of different sizes</a:t>
            </a:r>
            <a:endParaRPr lang="en-US" sz="2000" b="1">
              <a:cs typeface="Calibri"/>
            </a:endParaRPr>
          </a:p>
          <a:p>
            <a:r>
              <a:rPr lang="en-US" sz="2000" b="1">
                <a:ea typeface="+mn-lt"/>
                <a:cs typeface="+mn-lt"/>
              </a:rPr>
              <a:t>5.1.2Try 100*100</a:t>
            </a:r>
            <a:endParaRPr lang="en-US" sz="2000" b="1">
              <a:cs typeface="Calibri"/>
            </a:endParaRPr>
          </a:p>
          <a:p>
            <a:r>
              <a:rPr lang="en-US" sz="2000" b="1">
                <a:ea typeface="+mn-lt"/>
                <a:cs typeface="+mn-lt"/>
              </a:rPr>
              <a:t>5.1.2.1 ANN vs CNN of training performance:</a:t>
            </a:r>
            <a:endParaRPr lang="en-US"/>
          </a:p>
          <a:p>
            <a:r>
              <a:rPr lang="en-US" sz="2000" b="1"/>
              <a:t>ANN:</a:t>
            </a:r>
            <a:br>
              <a:rPr lang="en-US"/>
            </a:br>
            <a:endParaRPr lang="en-US"/>
          </a:p>
        </p:txBody>
      </p:sp>
      <p:pic>
        <p:nvPicPr>
          <p:cNvPr id="3" name="Picture 5" descr="A close up of a map&#10;&#10;Description generated with high confidence">
            <a:extLst>
              <a:ext uri="{FF2B5EF4-FFF2-40B4-BE49-F238E27FC236}">
                <a16:creationId xmlns:a16="http://schemas.microsoft.com/office/drawing/2014/main" id="{6EFB57B2-0E8F-4C57-9822-BFC0B3F8B6DF}"/>
              </a:ext>
            </a:extLst>
          </p:cNvPr>
          <p:cNvPicPr>
            <a:picLocks noChangeAspect="1"/>
          </p:cNvPicPr>
          <p:nvPr/>
        </p:nvPicPr>
        <p:blipFill rotWithShape="1">
          <a:blip r:embed="rId3"/>
          <a:srcRect t="13315" b="-272"/>
          <a:stretch/>
        </p:blipFill>
        <p:spPr>
          <a:xfrm>
            <a:off x="-2209" y="2499246"/>
            <a:ext cx="8629373" cy="4189139"/>
          </a:xfrm>
          <a:prstGeom prst="rect">
            <a:avLst/>
          </a:prstGeom>
        </p:spPr>
      </p:pic>
    </p:spTree>
    <p:extLst>
      <p:ext uri="{BB962C8B-B14F-4D97-AF65-F5344CB8AC3E}">
        <p14:creationId xmlns:p14="http://schemas.microsoft.com/office/powerpoint/2010/main" val="2183530324"/>
      </p:ext>
    </p:extLst>
  </p:cSld>
  <p:clrMapOvr>
    <a:masterClrMapping/>
  </p:clrMapOvr>
  <p:transition spd="slow" advClick="0" advTm="3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8757478"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2" name="TextBox 1">
            <a:extLst>
              <a:ext uri="{FF2B5EF4-FFF2-40B4-BE49-F238E27FC236}">
                <a16:creationId xmlns:a16="http://schemas.microsoft.com/office/drawing/2014/main" id="{0D74544A-D148-40A1-9653-BF03B4AE3A43}"/>
              </a:ext>
            </a:extLst>
          </p:cNvPr>
          <p:cNvSpPr txBox="1"/>
          <p:nvPr/>
        </p:nvSpPr>
        <p:spPr>
          <a:xfrm>
            <a:off x="-156818" y="-2209"/>
            <a:ext cx="113350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5.0 Experiment, Results and Analysis </a:t>
            </a:r>
            <a:endParaRPr lang="en-US" sz="4800" b="1">
              <a:cs typeface="Calibri"/>
            </a:endParaRPr>
          </a:p>
        </p:txBody>
      </p:sp>
      <p:sp>
        <p:nvSpPr>
          <p:cNvPr id="4" name="TextBox 3">
            <a:extLst>
              <a:ext uri="{FF2B5EF4-FFF2-40B4-BE49-F238E27FC236}">
                <a16:creationId xmlns:a16="http://schemas.microsoft.com/office/drawing/2014/main" id="{376D98E0-1283-4CA3-A0BA-C815297D2EE3}"/>
              </a:ext>
            </a:extLst>
          </p:cNvPr>
          <p:cNvSpPr txBox="1"/>
          <p:nvPr/>
        </p:nvSpPr>
        <p:spPr>
          <a:xfrm>
            <a:off x="-2208" y="936486"/>
            <a:ext cx="11224591"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5.1 Performance of different sizes</a:t>
            </a:r>
            <a:endParaRPr lang="en-US" sz="2000" b="1">
              <a:cs typeface="Calibri"/>
            </a:endParaRPr>
          </a:p>
          <a:p>
            <a:r>
              <a:rPr lang="en-US" sz="2000" b="1">
                <a:ea typeface="+mn-lt"/>
                <a:cs typeface="+mn-lt"/>
              </a:rPr>
              <a:t>5.1.1 Try 100*100</a:t>
            </a:r>
            <a:endParaRPr lang="en-US" sz="2000" b="1">
              <a:cs typeface="Calibri"/>
            </a:endParaRPr>
          </a:p>
          <a:p>
            <a:r>
              <a:rPr lang="en-US" sz="2000" b="1">
                <a:ea typeface="+mn-lt"/>
                <a:cs typeface="+mn-lt"/>
              </a:rPr>
              <a:t>5.1.2.1 ANN vs CNN of training performance:</a:t>
            </a:r>
            <a:endParaRPr lang="en-US"/>
          </a:p>
          <a:p>
            <a:r>
              <a:rPr lang="en-US" sz="2000" b="1">
                <a:cs typeface="Calibri"/>
              </a:rPr>
              <a:t>CNN:</a:t>
            </a:r>
          </a:p>
          <a:p>
            <a:br>
              <a:rPr lang="en-US"/>
            </a:br>
            <a:endParaRPr lang="en-US"/>
          </a:p>
        </p:txBody>
      </p:sp>
      <p:pic>
        <p:nvPicPr>
          <p:cNvPr id="5" name="Picture 5" descr="A close up of a map&#10;&#10;Description generated with high confidence">
            <a:extLst>
              <a:ext uri="{FF2B5EF4-FFF2-40B4-BE49-F238E27FC236}">
                <a16:creationId xmlns:a16="http://schemas.microsoft.com/office/drawing/2014/main" id="{CB0CD1E8-E07A-46E9-A7B6-31B07AE2FDB7}"/>
              </a:ext>
            </a:extLst>
          </p:cNvPr>
          <p:cNvPicPr>
            <a:picLocks noChangeAspect="1"/>
          </p:cNvPicPr>
          <p:nvPr/>
        </p:nvPicPr>
        <p:blipFill>
          <a:blip r:embed="rId3"/>
          <a:stretch>
            <a:fillRect/>
          </a:stretch>
        </p:blipFill>
        <p:spPr>
          <a:xfrm>
            <a:off x="8835" y="2656892"/>
            <a:ext cx="8485808" cy="4029000"/>
          </a:xfrm>
          <a:prstGeom prst="rect">
            <a:avLst/>
          </a:prstGeom>
        </p:spPr>
      </p:pic>
    </p:spTree>
    <p:extLst>
      <p:ext uri="{BB962C8B-B14F-4D97-AF65-F5344CB8AC3E}">
        <p14:creationId xmlns:p14="http://schemas.microsoft.com/office/powerpoint/2010/main" val="2761530850"/>
      </p:ext>
    </p:extLst>
  </p:cSld>
  <p:clrMapOvr>
    <a:masterClrMapping/>
  </p:clrMapOvr>
  <p:transition spd="slow" advClick="0" advTm="3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8757478"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2" name="TextBox 1">
            <a:extLst>
              <a:ext uri="{FF2B5EF4-FFF2-40B4-BE49-F238E27FC236}">
                <a16:creationId xmlns:a16="http://schemas.microsoft.com/office/drawing/2014/main" id="{0D74544A-D148-40A1-9653-BF03B4AE3A43}"/>
              </a:ext>
            </a:extLst>
          </p:cNvPr>
          <p:cNvSpPr txBox="1"/>
          <p:nvPr/>
        </p:nvSpPr>
        <p:spPr>
          <a:xfrm>
            <a:off x="-156818" y="-2209"/>
            <a:ext cx="113350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5.0 Experiment, Results and Analysis </a:t>
            </a:r>
            <a:endParaRPr lang="en-US" sz="4800" b="1">
              <a:cs typeface="Calibri"/>
            </a:endParaRPr>
          </a:p>
        </p:txBody>
      </p:sp>
      <p:sp>
        <p:nvSpPr>
          <p:cNvPr id="4" name="TextBox 3">
            <a:extLst>
              <a:ext uri="{FF2B5EF4-FFF2-40B4-BE49-F238E27FC236}">
                <a16:creationId xmlns:a16="http://schemas.microsoft.com/office/drawing/2014/main" id="{376D98E0-1283-4CA3-A0BA-C815297D2EE3}"/>
              </a:ext>
            </a:extLst>
          </p:cNvPr>
          <p:cNvSpPr txBox="1"/>
          <p:nvPr/>
        </p:nvSpPr>
        <p:spPr>
          <a:xfrm>
            <a:off x="-2208" y="936486"/>
            <a:ext cx="112245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5.1 Performance of different sizes</a:t>
            </a:r>
            <a:endParaRPr lang="en-US" sz="2000" b="1">
              <a:cs typeface="Calibri"/>
            </a:endParaRPr>
          </a:p>
          <a:p>
            <a:r>
              <a:rPr lang="en-US" sz="2000" b="1">
                <a:ea typeface="+mn-lt"/>
                <a:cs typeface="+mn-lt"/>
              </a:rPr>
              <a:t>5.1.2Try 100*100</a:t>
            </a:r>
            <a:endParaRPr lang="en-US" sz="2000">
              <a:ea typeface="+mn-lt"/>
              <a:cs typeface="+mn-lt"/>
            </a:endParaRPr>
          </a:p>
          <a:p>
            <a:r>
              <a:rPr lang="en-US" sz="2000" b="1">
                <a:ea typeface="+mn-lt"/>
                <a:cs typeface="+mn-lt"/>
              </a:rPr>
              <a:t>5.1.2.2 ANN vs CNN of Test predict performance</a:t>
            </a:r>
            <a:endParaRPr lang="en-US">
              <a:ea typeface="+mn-lt"/>
              <a:cs typeface="+mn-lt"/>
            </a:endParaRPr>
          </a:p>
          <a:p>
            <a:br>
              <a:rPr lang="en-US"/>
            </a:br>
            <a:endParaRPr lang="en-US"/>
          </a:p>
        </p:txBody>
      </p:sp>
      <p:pic>
        <p:nvPicPr>
          <p:cNvPr id="7" name="Picture 8" descr="A screenshot of a cell phone&#10;&#10;Description generated with very high confidence">
            <a:extLst>
              <a:ext uri="{FF2B5EF4-FFF2-40B4-BE49-F238E27FC236}">
                <a16:creationId xmlns:a16="http://schemas.microsoft.com/office/drawing/2014/main" id="{97D9DD25-D541-4518-BD8A-B4B1B0AEB7C9}"/>
              </a:ext>
            </a:extLst>
          </p:cNvPr>
          <p:cNvPicPr>
            <a:picLocks noChangeAspect="1"/>
          </p:cNvPicPr>
          <p:nvPr/>
        </p:nvPicPr>
        <p:blipFill>
          <a:blip r:embed="rId3"/>
          <a:stretch>
            <a:fillRect/>
          </a:stretch>
        </p:blipFill>
        <p:spPr>
          <a:xfrm>
            <a:off x="64052" y="2264937"/>
            <a:ext cx="7425634" cy="4216560"/>
          </a:xfrm>
          <a:prstGeom prst="rect">
            <a:avLst/>
          </a:prstGeom>
        </p:spPr>
      </p:pic>
    </p:spTree>
    <p:extLst>
      <p:ext uri="{BB962C8B-B14F-4D97-AF65-F5344CB8AC3E}">
        <p14:creationId xmlns:p14="http://schemas.microsoft.com/office/powerpoint/2010/main" val="2228790217"/>
      </p:ext>
    </p:extLst>
  </p:cSld>
  <p:clrMapOvr>
    <a:masterClrMapping/>
  </p:clrMapOvr>
  <p:transition spd="slow" advClick="0" advTm="3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8859" b="6092"/>
          <a:stretch/>
        </p:blipFill>
        <p:spPr>
          <a:xfrm>
            <a:off x="0" y="3402419"/>
            <a:ext cx="6096000" cy="3429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096000" cy="3429000"/>
          </a:xfrm>
          <a:prstGeom prst="rect">
            <a:avLst/>
          </a:prstGeom>
        </p:spPr>
      </p:pic>
      <p:sp>
        <p:nvSpPr>
          <p:cNvPr id="4" name="矩形 3"/>
          <p:cNvSpPr/>
          <p:nvPr/>
        </p:nvSpPr>
        <p:spPr>
          <a:xfrm>
            <a:off x="7410561" y="978385"/>
            <a:ext cx="3404855" cy="830997"/>
          </a:xfrm>
          <a:prstGeom prst="rect">
            <a:avLst/>
          </a:prstGeom>
        </p:spPr>
        <p:txBody>
          <a:bodyPr wrap="square" anchor="t">
            <a:spAutoFit/>
          </a:bodyPr>
          <a:lstStyle/>
          <a:p>
            <a:pPr algn="ctr" latinLnBrk="1"/>
            <a:r>
              <a:rPr lang="en-US" altLang="zh-CN" sz="4800" b="1">
                <a:solidFill>
                  <a:schemeClr val="tx1">
                    <a:lumMod val="75000"/>
                    <a:lumOff val="25000"/>
                  </a:schemeClr>
                </a:solidFill>
                <a:latin typeface="Segoe UI Semilight"/>
                <a:ea typeface="Cambria Math"/>
                <a:cs typeface="Segoe UI Semilight"/>
              </a:rPr>
              <a:t>CONTENTS</a:t>
            </a:r>
            <a:endParaRPr lang="en-US" altLang="zh-CN" sz="4800" b="1">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5" name="矩形 4"/>
          <p:cNvSpPr/>
          <p:nvPr/>
        </p:nvSpPr>
        <p:spPr>
          <a:xfrm>
            <a:off x="6647384" y="1857598"/>
            <a:ext cx="4993232" cy="4832092"/>
          </a:xfrm>
          <a:prstGeom prst="rect">
            <a:avLst/>
          </a:prstGeom>
        </p:spPr>
        <p:txBody>
          <a:bodyPr wrap="square" anchor="t">
            <a:spAutoFit/>
          </a:bodyPr>
          <a:lstStyle/>
          <a:p>
            <a:pPr marL="342900" indent="-342900">
              <a:buAutoNum type="arabicPeriod"/>
            </a:pPr>
            <a:r>
              <a:rPr lang="en-US" altLang="zh-CN" sz="4400" dirty="0">
                <a:solidFill>
                  <a:schemeClr val="tx1">
                    <a:lumMod val="75000"/>
                    <a:lumOff val="25000"/>
                  </a:schemeClr>
                </a:solidFill>
                <a:latin typeface="Browallia New"/>
                <a:ea typeface="宋体"/>
                <a:cs typeface="Browallia New"/>
              </a:rPr>
              <a:t>Introduction</a:t>
            </a:r>
            <a:endParaRPr lang="en-US" sz="4400" dirty="0">
              <a:solidFill>
                <a:schemeClr val="tx1">
                  <a:lumMod val="75000"/>
                  <a:lumOff val="25000"/>
                </a:schemeClr>
              </a:solidFill>
              <a:cs typeface="Calibri"/>
            </a:endParaRPr>
          </a:p>
          <a:p>
            <a:pPr marL="342900" indent="-342900">
              <a:buAutoNum type="arabicPeriod"/>
            </a:pPr>
            <a:r>
              <a:rPr lang="en-US" altLang="zh-CN" sz="4400" dirty="0">
                <a:solidFill>
                  <a:schemeClr val="tx1">
                    <a:lumMod val="75000"/>
                    <a:lumOff val="25000"/>
                  </a:schemeClr>
                </a:solidFill>
                <a:latin typeface="Browallia New"/>
                <a:ea typeface="宋体"/>
                <a:cs typeface="Browallia New"/>
              </a:rPr>
              <a:t>Methodology</a:t>
            </a:r>
          </a:p>
          <a:p>
            <a:pPr marL="342900" indent="-342900">
              <a:buAutoNum type="arabicPeriod"/>
            </a:pPr>
            <a:r>
              <a:rPr lang="en-US" altLang="zh-CN" sz="4400" dirty="0">
                <a:solidFill>
                  <a:schemeClr val="tx1">
                    <a:lumMod val="75000"/>
                    <a:lumOff val="25000"/>
                  </a:schemeClr>
                </a:solidFill>
                <a:latin typeface="Browallia New"/>
                <a:ea typeface="宋体"/>
                <a:cs typeface="Browallia New"/>
              </a:rPr>
              <a:t>Dataset</a:t>
            </a:r>
          </a:p>
          <a:p>
            <a:pPr marL="342900" indent="-342900">
              <a:buAutoNum type="arabicPeriod"/>
            </a:pPr>
            <a:r>
              <a:rPr lang="en-US" altLang="zh-CN" sz="4400" dirty="0">
                <a:solidFill>
                  <a:schemeClr val="tx1">
                    <a:lumMod val="75000"/>
                    <a:lumOff val="25000"/>
                  </a:schemeClr>
                </a:solidFill>
                <a:latin typeface="Browallia New"/>
                <a:ea typeface="宋体"/>
                <a:cs typeface="Browallia New"/>
              </a:rPr>
              <a:t>Realization</a:t>
            </a:r>
          </a:p>
          <a:p>
            <a:pPr marL="342900" indent="-342900">
              <a:buAutoNum type="arabicPeriod"/>
            </a:pPr>
            <a:r>
              <a:rPr lang="en-US" altLang="zh-CN" sz="4400" dirty="0">
                <a:solidFill>
                  <a:schemeClr val="tx1">
                    <a:lumMod val="75000"/>
                    <a:lumOff val="25000"/>
                  </a:schemeClr>
                </a:solidFill>
                <a:latin typeface="Browallia New"/>
                <a:ea typeface="宋体"/>
                <a:cs typeface="Browallia New"/>
              </a:rPr>
              <a:t>Experiment, Results and Analysis</a:t>
            </a:r>
          </a:p>
          <a:p>
            <a:pPr marL="342900" indent="-342900">
              <a:buAutoNum type="arabicPeriod"/>
            </a:pPr>
            <a:r>
              <a:rPr lang="en-US" altLang="zh-CN" sz="4400" dirty="0">
                <a:solidFill>
                  <a:schemeClr val="tx1">
                    <a:lumMod val="75000"/>
                    <a:lumOff val="25000"/>
                  </a:schemeClr>
                </a:solidFill>
                <a:latin typeface="Browallia New"/>
                <a:ea typeface="宋体"/>
                <a:cs typeface="Browallia New"/>
              </a:rPr>
              <a:t>Conclusion</a:t>
            </a:r>
            <a:endParaRPr lang="en-US" altLang="zh-CN" sz="4400" dirty="0">
              <a:solidFill>
                <a:schemeClr val="tx1">
                  <a:lumMod val="75000"/>
                  <a:lumOff val="25000"/>
                </a:schemeClr>
              </a:solidFill>
              <a:latin typeface="Browallia New" panose="020B0604020202020204" pitchFamily="34" charset="-34"/>
              <a:ea typeface="宋体"/>
              <a:cs typeface="Browallia New" panose="020B0604020202020204" pitchFamily="34" charset="-34"/>
            </a:endParaRPr>
          </a:p>
        </p:txBody>
      </p:sp>
    </p:spTree>
    <p:extLst>
      <p:ext uri="{BB962C8B-B14F-4D97-AF65-F5344CB8AC3E}">
        <p14:creationId xmlns:p14="http://schemas.microsoft.com/office/powerpoint/2010/main" val="1559229341"/>
      </p:ext>
    </p:extLst>
  </p:cSld>
  <p:clrMapOvr>
    <a:masterClrMapping/>
  </p:clrMapOvr>
  <p:transition spd="slow" advClick="0" advTm="3000">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descr="A picture containing grass, outdoor, field, grassy&#10;&#10;Description generated with very high confidence">
            <a:extLst>
              <a:ext uri="{FF2B5EF4-FFF2-40B4-BE49-F238E27FC236}">
                <a16:creationId xmlns:a16="http://schemas.microsoft.com/office/drawing/2014/main" id="{84F15BA5-4C6C-4C37-853B-DEF70DE572C4}"/>
              </a:ext>
            </a:extLst>
          </p:cNvPr>
          <p:cNvPicPr>
            <a:picLocks noChangeAspect="1"/>
          </p:cNvPicPr>
          <p:nvPr/>
        </p:nvPicPr>
        <p:blipFill rotWithShape="1">
          <a:blip r:embed="rId2" cstate="print">
            <a:duotone>
              <a:prstClr val="black"/>
              <a:schemeClr val="bg1">
                <a:lumMod val="95000"/>
                <a:tint val="45000"/>
                <a:satMod val="400000"/>
              </a:schemeClr>
            </a:duotone>
            <a:extLst>
              <a:ext uri="{BEBA8EAE-BF5A-486C-A8C5-ECC9F3942E4B}">
                <a14:imgProps xmlns:a14="http://schemas.microsoft.com/office/drawing/2010/main">
                  <a14:imgLayer r:embed="rId3">
                    <a14:imgEffect>
                      <a14:saturation sat="200000"/>
                    </a14:imgEffect>
                    <a14:imgEffect>
                      <a14:brightnessContrast bright="15000" contrast="9000"/>
                    </a14:imgEffect>
                  </a14:imgLayer>
                </a14:imgProps>
              </a:ext>
              <a:ext uri="{28A0092B-C50C-407E-A947-70E740481C1C}">
                <a14:useLocalDpi xmlns:a14="http://schemas.microsoft.com/office/drawing/2010/main" val="0"/>
              </a:ext>
            </a:extLst>
          </a:blip>
          <a:srcRect t="50000" r="18504"/>
          <a:stretch/>
        </p:blipFill>
        <p:spPr>
          <a:xfrm>
            <a:off x="3431704" y="3429000"/>
            <a:ext cx="8784976" cy="3429000"/>
          </a:xfrm>
          <a:prstGeom prst="rect">
            <a:avLst/>
          </a:prstGeom>
        </p:spPr>
      </p:pic>
      <p:sp>
        <p:nvSpPr>
          <p:cNvPr id="3" name="TextBox 2">
            <a:extLst>
              <a:ext uri="{FF2B5EF4-FFF2-40B4-BE49-F238E27FC236}">
                <a16:creationId xmlns:a16="http://schemas.microsoft.com/office/drawing/2014/main" id="{152BF244-617D-461E-A931-139887F5AB3B}"/>
              </a:ext>
            </a:extLst>
          </p:cNvPr>
          <p:cNvSpPr txBox="1"/>
          <p:nvPr/>
        </p:nvSpPr>
        <p:spPr>
          <a:xfrm>
            <a:off x="1842052" y="1046921"/>
            <a:ext cx="64538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0">
                <a:solidFill>
                  <a:schemeClr val="accent2"/>
                </a:solidFill>
              </a:rPr>
              <a:t>CHOOSE CNN</a:t>
            </a:r>
          </a:p>
        </p:txBody>
      </p:sp>
    </p:spTree>
    <p:extLst>
      <p:ext uri="{BB962C8B-B14F-4D97-AF65-F5344CB8AC3E}">
        <p14:creationId xmlns:p14="http://schemas.microsoft.com/office/powerpoint/2010/main" val="2463510159"/>
      </p:ext>
    </p:extLst>
  </p:cSld>
  <p:clrMapOvr>
    <a:masterClrMapping/>
  </p:clrMapOvr>
  <p:transition spd="slow" advClick="0" advTm="3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8757478"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2" name="TextBox 1">
            <a:extLst>
              <a:ext uri="{FF2B5EF4-FFF2-40B4-BE49-F238E27FC236}">
                <a16:creationId xmlns:a16="http://schemas.microsoft.com/office/drawing/2014/main" id="{0D74544A-D148-40A1-9653-BF03B4AE3A43}"/>
              </a:ext>
            </a:extLst>
          </p:cNvPr>
          <p:cNvSpPr txBox="1"/>
          <p:nvPr/>
        </p:nvSpPr>
        <p:spPr>
          <a:xfrm>
            <a:off x="-156818" y="-2209"/>
            <a:ext cx="113350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5.0 Experiment, Results and Analysis </a:t>
            </a:r>
            <a:endParaRPr lang="en-US" sz="4800" b="1">
              <a:cs typeface="Calibri"/>
            </a:endParaRPr>
          </a:p>
        </p:txBody>
      </p:sp>
      <p:sp>
        <p:nvSpPr>
          <p:cNvPr id="4" name="TextBox 3">
            <a:extLst>
              <a:ext uri="{FF2B5EF4-FFF2-40B4-BE49-F238E27FC236}">
                <a16:creationId xmlns:a16="http://schemas.microsoft.com/office/drawing/2014/main" id="{376D98E0-1283-4CA3-A0BA-C815297D2EE3}"/>
              </a:ext>
            </a:extLst>
          </p:cNvPr>
          <p:cNvSpPr txBox="1"/>
          <p:nvPr/>
        </p:nvSpPr>
        <p:spPr>
          <a:xfrm>
            <a:off x="-2208" y="936486"/>
            <a:ext cx="1122459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ea typeface="+mn-lt"/>
                <a:cs typeface="+mn-lt"/>
              </a:rPr>
              <a:t>5.2 Performance of different Threads based on CNN model </a:t>
            </a:r>
            <a:endParaRPr lang="en-US" dirty="0"/>
          </a:p>
          <a:p>
            <a:pPr algn="just"/>
            <a:r>
              <a:rPr lang="en-US" sz="2000" b="1" dirty="0">
                <a:ea typeface="+mn-lt"/>
                <a:cs typeface="+mn-lt"/>
              </a:rPr>
              <a:t>5.2.1 Change threads based on 28*28 </a:t>
            </a:r>
            <a:endParaRPr lang="en-US" dirty="0"/>
          </a:p>
          <a:p>
            <a:pPr algn="just"/>
            <a:br>
              <a:rPr lang="en-US" dirty="0"/>
            </a:br>
            <a:r>
              <a:rPr lang="en-US" dirty="0">
                <a:ea typeface="+mn-lt"/>
                <a:cs typeface="+mn-lt"/>
              </a:rPr>
              <a:t>Try different Thread Number with 1,2,4,8,16, and we can see the result of speeding up as the following:</a:t>
            </a:r>
            <a:endParaRPr lang="en-US" dirty="0">
              <a:cs typeface="Calibri"/>
            </a:endParaRPr>
          </a:p>
          <a:p>
            <a:br>
              <a:rPr lang="en-US" dirty="0"/>
            </a:br>
            <a:endParaRPr lang="en-US" dirty="0"/>
          </a:p>
        </p:txBody>
      </p:sp>
      <p:pic>
        <p:nvPicPr>
          <p:cNvPr id="6" name="Picture 8" descr="A close up of a map&#10;&#10;Description generated with very high confidence">
            <a:extLst>
              <a:ext uri="{FF2B5EF4-FFF2-40B4-BE49-F238E27FC236}">
                <a16:creationId xmlns:a16="http://schemas.microsoft.com/office/drawing/2014/main" id="{F2662DF1-A6EA-4275-8C15-FC7BD96DC81A}"/>
              </a:ext>
            </a:extLst>
          </p:cNvPr>
          <p:cNvPicPr>
            <a:picLocks noChangeAspect="1"/>
          </p:cNvPicPr>
          <p:nvPr/>
        </p:nvPicPr>
        <p:blipFill>
          <a:blip r:embed="rId3"/>
          <a:stretch>
            <a:fillRect/>
          </a:stretch>
        </p:blipFill>
        <p:spPr>
          <a:xfrm>
            <a:off x="53008" y="2597274"/>
            <a:ext cx="8750851" cy="4059888"/>
          </a:xfrm>
          <a:prstGeom prst="rect">
            <a:avLst/>
          </a:prstGeom>
        </p:spPr>
      </p:pic>
    </p:spTree>
    <p:extLst>
      <p:ext uri="{BB962C8B-B14F-4D97-AF65-F5344CB8AC3E}">
        <p14:creationId xmlns:p14="http://schemas.microsoft.com/office/powerpoint/2010/main" val="3636085213"/>
      </p:ext>
    </p:extLst>
  </p:cSld>
  <p:clrMapOvr>
    <a:masterClrMapping/>
  </p:clrMapOvr>
  <p:transition spd="slow" advClick="0" advTm="3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8757478"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2" name="TextBox 1">
            <a:extLst>
              <a:ext uri="{FF2B5EF4-FFF2-40B4-BE49-F238E27FC236}">
                <a16:creationId xmlns:a16="http://schemas.microsoft.com/office/drawing/2014/main" id="{0D74544A-D148-40A1-9653-BF03B4AE3A43}"/>
              </a:ext>
            </a:extLst>
          </p:cNvPr>
          <p:cNvSpPr txBox="1"/>
          <p:nvPr/>
        </p:nvSpPr>
        <p:spPr>
          <a:xfrm>
            <a:off x="-156818" y="-2209"/>
            <a:ext cx="113350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5.0 Experiment, Results and Analysis </a:t>
            </a:r>
            <a:endParaRPr lang="en-US" sz="4800" b="1">
              <a:cs typeface="Calibri"/>
            </a:endParaRPr>
          </a:p>
        </p:txBody>
      </p:sp>
      <p:sp>
        <p:nvSpPr>
          <p:cNvPr id="4" name="TextBox 3">
            <a:extLst>
              <a:ext uri="{FF2B5EF4-FFF2-40B4-BE49-F238E27FC236}">
                <a16:creationId xmlns:a16="http://schemas.microsoft.com/office/drawing/2014/main" id="{376D98E0-1283-4CA3-A0BA-C815297D2EE3}"/>
              </a:ext>
            </a:extLst>
          </p:cNvPr>
          <p:cNvSpPr txBox="1"/>
          <p:nvPr/>
        </p:nvSpPr>
        <p:spPr>
          <a:xfrm>
            <a:off x="-2208" y="936486"/>
            <a:ext cx="1122459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ea typeface="+mn-lt"/>
                <a:cs typeface="+mn-lt"/>
              </a:rPr>
              <a:t>5.2 Performance of different Threads based on CNN model </a:t>
            </a:r>
            <a:endParaRPr lang="en-US" dirty="0"/>
          </a:p>
          <a:p>
            <a:pPr algn="just"/>
            <a:r>
              <a:rPr lang="en-US" sz="2000" b="1" dirty="0">
                <a:ea typeface="+mn-lt"/>
                <a:cs typeface="+mn-lt"/>
              </a:rPr>
              <a:t>5.2.2 Change threads based on 100*100  </a:t>
            </a:r>
            <a:endParaRPr lang="en-US" dirty="0"/>
          </a:p>
          <a:p>
            <a:pPr algn="just"/>
            <a:br>
              <a:rPr lang="en-US" dirty="0"/>
            </a:br>
            <a:r>
              <a:rPr lang="en-US" dirty="0">
                <a:ea typeface="+mn-lt"/>
                <a:cs typeface="+mn-lt"/>
              </a:rPr>
              <a:t>By Increasing the size of the images, we can see a more obvious speed increase.</a:t>
            </a:r>
            <a:endParaRPr lang="en-US" dirty="0">
              <a:cs typeface="Calibri"/>
            </a:endParaRPr>
          </a:p>
          <a:p>
            <a:pPr algn="just"/>
            <a:br>
              <a:rPr lang="en-US" dirty="0"/>
            </a:br>
            <a:endParaRPr lang="en-US" dirty="0"/>
          </a:p>
        </p:txBody>
      </p:sp>
      <p:pic>
        <p:nvPicPr>
          <p:cNvPr id="5" name="Picture 5" descr="A close up of a map&#10;&#10;Description generated with high confidence">
            <a:extLst>
              <a:ext uri="{FF2B5EF4-FFF2-40B4-BE49-F238E27FC236}">
                <a16:creationId xmlns:a16="http://schemas.microsoft.com/office/drawing/2014/main" id="{4473411B-C781-481F-8457-9E616EF6E61C}"/>
              </a:ext>
            </a:extLst>
          </p:cNvPr>
          <p:cNvPicPr>
            <a:picLocks noChangeAspect="1"/>
          </p:cNvPicPr>
          <p:nvPr/>
        </p:nvPicPr>
        <p:blipFill>
          <a:blip r:embed="rId3"/>
          <a:stretch>
            <a:fillRect/>
          </a:stretch>
        </p:blipFill>
        <p:spPr>
          <a:xfrm>
            <a:off x="-2140" y="2291453"/>
            <a:ext cx="8441496" cy="4561094"/>
          </a:xfrm>
          <a:prstGeom prst="rect">
            <a:avLst/>
          </a:prstGeom>
        </p:spPr>
      </p:pic>
    </p:spTree>
    <p:extLst>
      <p:ext uri="{BB962C8B-B14F-4D97-AF65-F5344CB8AC3E}">
        <p14:creationId xmlns:p14="http://schemas.microsoft.com/office/powerpoint/2010/main" val="16214479"/>
      </p:ext>
    </p:extLst>
  </p:cSld>
  <p:clrMapOvr>
    <a:masterClrMapping/>
  </p:clrMapOvr>
  <p:transition spd="slow" advClick="0" advTm="3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74544A-D148-40A1-9653-BF03B4AE3A43}"/>
              </a:ext>
            </a:extLst>
          </p:cNvPr>
          <p:cNvSpPr txBox="1"/>
          <p:nvPr/>
        </p:nvSpPr>
        <p:spPr>
          <a:xfrm>
            <a:off x="-156818" y="-2209"/>
            <a:ext cx="113350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6.0 Conclusion </a:t>
            </a:r>
            <a:endParaRPr lang="en-US" sz="4800" b="1">
              <a:cs typeface="Calibri"/>
            </a:endParaRPr>
          </a:p>
        </p:txBody>
      </p:sp>
      <p:sp>
        <p:nvSpPr>
          <p:cNvPr id="3" name="TextBox 2">
            <a:extLst>
              <a:ext uri="{FF2B5EF4-FFF2-40B4-BE49-F238E27FC236}">
                <a16:creationId xmlns:a16="http://schemas.microsoft.com/office/drawing/2014/main" id="{3CE885F7-C0A8-41DE-AC87-FAE9580FC254}"/>
              </a:ext>
            </a:extLst>
          </p:cNvPr>
          <p:cNvSpPr txBox="1"/>
          <p:nvPr/>
        </p:nvSpPr>
        <p:spPr>
          <a:xfrm>
            <a:off x="118996" y="907934"/>
            <a:ext cx="9623287"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CN" dirty="0"/>
              <a:t>In this project, we mainly use the ANN and CNN for gender detection of the face image.  We resize the image into different sizes to do experiments and found that CNN has better performance on image gender classification task--CNN on Man's ground truth is 0.918 and false positive is 0.076, on Woman's  ground truth is 0.924 and false positive is 0.082 on the setting of 28 * 28 size of the image data, which means a good performance. At the same time, we processed it in parallel to speed up the process. Moreover, within a reasonable range, the more input pixels (the larger the size), the more optimizations the parallel has.</a:t>
            </a:r>
          </a:p>
          <a:p>
            <a:endParaRPr lang="en-US" dirty="0">
              <a:ea typeface="+mn-lt"/>
              <a:cs typeface="+mn-lt"/>
            </a:endParaRPr>
          </a:p>
          <a:p>
            <a:pPr algn="just"/>
            <a:r>
              <a:rPr lang="en-US" dirty="0">
                <a:ea typeface="+mn-lt"/>
                <a:cs typeface="+mn-lt"/>
              </a:rPr>
              <a:t>According to the above analysis and results, we can conclude that in the field of image classification, convolution neural network performance(CNN) has better performance, whose accuracy can reach to  90% plus, and is more efficient than traditional machine learning algorithms and simple neural network algorithms. The layer structure of convolution neural network(CNN) , is like a combination of the feature engineering and classifier , so the convolution neural network (CNN)  rather than extract the data feature in another process, the network will automatically extract the main features in the training of the network.</a:t>
            </a:r>
            <a:endParaRPr lang="en-US" dirty="0">
              <a:cs typeface="Calibri"/>
            </a:endParaRPr>
          </a:p>
          <a:p>
            <a:pPr algn="just"/>
            <a:endParaRPr lang="en-US" dirty="0">
              <a:ea typeface="+mn-lt"/>
              <a:cs typeface="+mn-lt"/>
            </a:endParaRPr>
          </a:p>
          <a:p>
            <a:pPr algn="just"/>
            <a:r>
              <a:rPr lang="en-US" dirty="0">
                <a:ea typeface="+mn-lt"/>
                <a:cs typeface="+mn-lt"/>
              </a:rPr>
              <a:t>In future tasks, this model wouldn't be limited to gender detection (which is only a 2-category task), but would be considered for species classification (multi-category task) or speech recognition task and has a good  performance based on the characteristics of convolutional neural network(CNN). In further experiments, exponential attenuation learning rate is also considered to optimize the network for better performance.</a:t>
            </a:r>
            <a:endParaRPr lang="en-US" dirty="0">
              <a:cs typeface="Calibri"/>
            </a:endParaRPr>
          </a:p>
          <a:p>
            <a:br>
              <a:rPr lang="en-US" dirty="0"/>
            </a:br>
            <a:endParaRPr lang="en-US" dirty="0"/>
          </a:p>
        </p:txBody>
      </p:sp>
      <p:pic>
        <p:nvPicPr>
          <p:cNvPr id="4" name="Picture 4" descr="A picture containing cup, sitting, table, white&#10;&#10;Description generated with very high confidence">
            <a:extLst>
              <a:ext uri="{FF2B5EF4-FFF2-40B4-BE49-F238E27FC236}">
                <a16:creationId xmlns:a16="http://schemas.microsoft.com/office/drawing/2014/main" id="{4833B18F-0B8E-4BBB-A1F6-690CB1F3D727}"/>
              </a:ext>
            </a:extLst>
          </p:cNvPr>
          <p:cNvPicPr>
            <a:picLocks noChangeAspect="1"/>
          </p:cNvPicPr>
          <p:nvPr/>
        </p:nvPicPr>
        <p:blipFill>
          <a:blip r:embed="rId2"/>
          <a:stretch>
            <a:fillRect/>
          </a:stretch>
        </p:blipFill>
        <p:spPr>
          <a:xfrm>
            <a:off x="10259313" y="278296"/>
            <a:ext cx="1678765" cy="6257234"/>
          </a:xfrm>
          <a:prstGeom prst="rect">
            <a:avLst/>
          </a:prstGeom>
        </p:spPr>
      </p:pic>
    </p:spTree>
    <p:extLst>
      <p:ext uri="{BB962C8B-B14F-4D97-AF65-F5344CB8AC3E}">
        <p14:creationId xmlns:p14="http://schemas.microsoft.com/office/powerpoint/2010/main" val="2271905912"/>
      </p:ext>
    </p:extLst>
  </p:cSld>
  <p:clrMapOvr>
    <a:masterClrMapping/>
  </p:clrMapOvr>
  <p:transition spd="slow" advClick="0" advTm="3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981575" y="979805"/>
            <a:ext cx="7210425" cy="4936489"/>
          </a:xfrm>
          <a:prstGeom prst="rect">
            <a:avLst/>
          </a:prstGeom>
        </p:spPr>
      </p:pic>
      <p:sp>
        <p:nvSpPr>
          <p:cNvPr id="4" name="矩形 3"/>
          <p:cNvSpPr/>
          <p:nvPr/>
        </p:nvSpPr>
        <p:spPr>
          <a:xfrm>
            <a:off x="1" y="979805"/>
            <a:ext cx="191344" cy="4936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91444" y="2598003"/>
            <a:ext cx="3292358"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Thank you!</a:t>
            </a:r>
            <a:endParaRPr lang="en-US" altLang="zh-CN" sz="4800" b="1">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cxnSp>
        <p:nvCxnSpPr>
          <p:cNvPr id="7" name="直接连接符 6"/>
          <p:cNvCxnSpPr/>
          <p:nvPr/>
        </p:nvCxnSpPr>
        <p:spPr>
          <a:xfrm>
            <a:off x="839416" y="3534107"/>
            <a:ext cx="32403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2064901" y="1916832"/>
            <a:ext cx="789390" cy="499947"/>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bg1">
              <a:lumMod val="75000"/>
            </a:schemeClr>
          </a:solidFill>
          <a:ln>
            <a:noFill/>
          </a:ln>
        </p:spPr>
        <p:txBody>
          <a:bodyPr anchor="ctr"/>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grpSp>
        <p:nvGrpSpPr>
          <p:cNvPr id="2" name="组合 1"/>
          <p:cNvGrpSpPr/>
          <p:nvPr/>
        </p:nvGrpSpPr>
        <p:grpSpPr>
          <a:xfrm>
            <a:off x="2239516" y="3510106"/>
            <a:ext cx="440160" cy="45719"/>
            <a:chOff x="2265827" y="3510106"/>
            <a:chExt cx="440160" cy="45719"/>
          </a:xfrm>
        </p:grpSpPr>
        <p:sp>
          <p:nvSpPr>
            <p:cNvPr id="8" name="矩形 7"/>
            <p:cNvSpPr/>
            <p:nvPr/>
          </p:nvSpPr>
          <p:spPr>
            <a:xfrm rot="19000598">
              <a:off x="2265827" y="3510106"/>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9000598">
              <a:off x="2377895" y="3510106"/>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9000598">
              <a:off x="2489963" y="3510106"/>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561680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chemeClr val="bg1">
                <a:lumMod val="85000"/>
                <a:tint val="45000"/>
                <a:satMod val="400000"/>
              </a:schemeClr>
            </a:duotone>
            <a:extLst>
              <a:ext uri="{28A0092B-C50C-407E-A947-70E740481C1C}">
                <a14:useLocalDpi xmlns:a14="http://schemas.microsoft.com/office/drawing/2010/main" val="0"/>
              </a:ext>
            </a:extLst>
          </a:blip>
          <a:srcRect t="14500" r="1345" b="23115"/>
          <a:stretch>
            <a:fillRect/>
          </a:stretch>
        </p:blipFill>
        <p:spPr>
          <a:xfrm>
            <a:off x="8134769" y="3433936"/>
            <a:ext cx="4068000" cy="342900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12" name="图片 11"/>
          <p:cNvPicPr>
            <a:picLocks noChangeAspect="1"/>
          </p:cNvPicPr>
          <p:nvPr/>
        </p:nvPicPr>
        <p:blipFill>
          <a:blip r:embed="rId3" cstate="print">
            <a:duotone>
              <a:prstClr val="black"/>
              <a:schemeClr val="bg1">
                <a:lumMod val="85000"/>
                <a:tint val="45000"/>
                <a:satMod val="400000"/>
              </a:schemeClr>
            </a:duotone>
            <a:extLst>
              <a:ext uri="{28A0092B-C50C-407E-A947-70E740481C1C}">
                <a14:useLocalDpi xmlns:a14="http://schemas.microsoft.com/office/drawing/2010/main" val="0"/>
              </a:ext>
            </a:extLst>
          </a:blip>
          <a:srcRect l="1340" r="524" b="17374"/>
          <a:stretch>
            <a:fillRect/>
          </a:stretch>
        </p:blipFill>
        <p:spPr>
          <a:xfrm flipH="1">
            <a:off x="8138514" y="3820"/>
            <a:ext cx="4068000" cy="342508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sp>
        <p:nvSpPr>
          <p:cNvPr id="3" name="TextBox 2">
            <a:extLst>
              <a:ext uri="{FF2B5EF4-FFF2-40B4-BE49-F238E27FC236}">
                <a16:creationId xmlns:a16="http://schemas.microsoft.com/office/drawing/2014/main" id="{BD32C054-1A4D-410F-8773-91B34AC03490}"/>
              </a:ext>
            </a:extLst>
          </p:cNvPr>
          <p:cNvSpPr txBox="1"/>
          <p:nvPr/>
        </p:nvSpPr>
        <p:spPr>
          <a:xfrm>
            <a:off x="-2209" y="-2210"/>
            <a:ext cx="70501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t>1.0 Introduction</a:t>
            </a:r>
            <a:endParaRPr lang="en-US" sz="4800" b="1">
              <a:cs typeface="Calibri"/>
            </a:endParaRPr>
          </a:p>
        </p:txBody>
      </p:sp>
      <p:sp>
        <p:nvSpPr>
          <p:cNvPr id="4" name="TextBox 3">
            <a:extLst>
              <a:ext uri="{FF2B5EF4-FFF2-40B4-BE49-F238E27FC236}">
                <a16:creationId xmlns:a16="http://schemas.microsoft.com/office/drawing/2014/main" id="{B35E9DB5-E77F-47FB-AD9E-E8753E3162E4}"/>
              </a:ext>
            </a:extLst>
          </p:cNvPr>
          <p:cNvSpPr txBox="1"/>
          <p:nvPr/>
        </p:nvSpPr>
        <p:spPr>
          <a:xfrm>
            <a:off x="-2898" y="1465883"/>
            <a:ext cx="761337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Human face contains rich information, such as gender, age, race, expression, etc., and the application of facial image has attracted wide attention. Among them, gender is the most basic information you need to know to classify humans. Generally, humans can intuitively and easily judge a person ’s gender by using human eyes, but it is not easy for a computer to achieve the same function.</a:t>
            </a:r>
            <a:endParaRPr lang="en-US" dirty="0"/>
          </a:p>
          <a:p>
            <a:endParaRPr lang="en-US" dirty="0">
              <a:cs typeface="Calibri"/>
            </a:endParaRPr>
          </a:p>
          <a:p>
            <a:pPr algn="just"/>
            <a:r>
              <a:rPr lang="en-US" dirty="0">
                <a:ea typeface="+mn-lt"/>
                <a:cs typeface="+mn-lt"/>
              </a:rPr>
              <a:t>In this project, we are trying to approach a precise binary classification between biological males and females. </a:t>
            </a:r>
            <a:endParaRPr lang="en-US" dirty="0"/>
          </a:p>
          <a:p>
            <a:pPr algn="just"/>
            <a:endParaRPr lang="en-US" dirty="0">
              <a:cs typeface="Calibri"/>
            </a:endParaRPr>
          </a:p>
          <a:p>
            <a:pPr algn="just"/>
            <a:endParaRPr lang="en-US" dirty="0">
              <a:ea typeface="+mn-lt"/>
              <a:cs typeface="+mn-lt"/>
            </a:endParaRPr>
          </a:p>
          <a:p>
            <a:pPr algn="just"/>
            <a:r>
              <a:rPr lang="en-US" dirty="0">
                <a:ea typeface="+mn-lt"/>
                <a:cs typeface="+mn-lt"/>
              </a:rPr>
              <a:t>This project supports the following objectives:</a:t>
            </a:r>
            <a:endParaRPr lang="en-US" dirty="0"/>
          </a:p>
          <a:p>
            <a:pPr marL="285750" indent="-285750" algn="just">
              <a:buFont typeface="Arial"/>
              <a:buChar char="•"/>
            </a:pPr>
            <a:r>
              <a:rPr lang="en-US" dirty="0">
                <a:ea typeface="+mn-lt"/>
                <a:cs typeface="+mn-lt"/>
              </a:rPr>
              <a:t>Choose an algorithm to implement gender detection (CNN and ANN?)</a:t>
            </a:r>
          </a:p>
          <a:p>
            <a:pPr marL="285750" indent="-285750" algn="just">
              <a:buFont typeface="Arial"/>
              <a:buChar char="•"/>
            </a:pPr>
            <a:r>
              <a:rPr lang="en-US" dirty="0">
                <a:ea typeface="+mn-lt"/>
                <a:cs typeface="+mn-lt"/>
              </a:rPr>
              <a:t>Optimize performance through parallelism (multi-CPU)</a:t>
            </a:r>
          </a:p>
          <a:p>
            <a:pPr marL="285750" indent="-285750" algn="just">
              <a:buFont typeface="Arial"/>
              <a:buChar char="•"/>
            </a:pPr>
            <a:r>
              <a:rPr lang="en-US" dirty="0">
                <a:ea typeface="+mn-lt"/>
                <a:cs typeface="+mn-lt"/>
              </a:rPr>
              <a:t>Experimental support</a:t>
            </a:r>
          </a:p>
          <a:p>
            <a:pPr marL="285750" indent="-285750" algn="just">
              <a:buFont typeface="Arial"/>
              <a:buChar char="•"/>
            </a:pPr>
            <a:r>
              <a:rPr lang="en-US" dirty="0">
                <a:ea typeface="+mn-lt"/>
                <a:cs typeface="+mn-lt"/>
              </a:rPr>
              <a:t>Analysis</a:t>
            </a:r>
          </a:p>
          <a:p>
            <a:pPr marL="285750" indent="-285750" algn="just">
              <a:buFont typeface="Arial"/>
              <a:buChar char="•"/>
            </a:pPr>
            <a:r>
              <a:rPr lang="en-US" dirty="0">
                <a:ea typeface="+mn-lt"/>
                <a:cs typeface="+mn-lt"/>
              </a:rPr>
              <a:t>conclusion</a:t>
            </a:r>
          </a:p>
          <a:p>
            <a:pPr algn="just"/>
            <a:endParaRPr lang="en-US" dirty="0">
              <a:cs typeface="Calibri"/>
            </a:endParaRPr>
          </a:p>
          <a:p>
            <a:br>
              <a:rPr lang="en-US" dirty="0"/>
            </a:br>
            <a:endParaRPr lang="en-US" dirty="0"/>
          </a:p>
        </p:txBody>
      </p:sp>
    </p:spTree>
    <p:extLst>
      <p:ext uri="{BB962C8B-B14F-4D97-AF65-F5344CB8AC3E}">
        <p14:creationId xmlns:p14="http://schemas.microsoft.com/office/powerpoint/2010/main" val="1222129507"/>
      </p:ext>
    </p:extLst>
  </p:cSld>
  <p:clrMapOvr>
    <a:masterClrMapping/>
  </p:clrMapOvr>
  <p:transition spd="slow"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24E789-DE00-44E5-AF09-A35854B1C8AB}"/>
              </a:ext>
            </a:extLst>
          </p:cNvPr>
          <p:cNvSpPr txBox="1"/>
          <p:nvPr/>
        </p:nvSpPr>
        <p:spPr>
          <a:xfrm>
            <a:off x="-156818" y="-2209"/>
            <a:ext cx="4731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2.0 Methodology</a:t>
            </a:r>
            <a:endParaRPr lang="en-US" sz="4800" b="1" err="1">
              <a:cs typeface="Calibri"/>
            </a:endParaRPr>
          </a:p>
        </p:txBody>
      </p:sp>
      <p:sp>
        <p:nvSpPr>
          <p:cNvPr id="7" name="TextBox 6">
            <a:extLst>
              <a:ext uri="{FF2B5EF4-FFF2-40B4-BE49-F238E27FC236}">
                <a16:creationId xmlns:a16="http://schemas.microsoft.com/office/drawing/2014/main" id="{D0C5C836-2210-48C1-8ABC-5709CCBADCA5}"/>
              </a:ext>
            </a:extLst>
          </p:cNvPr>
          <p:cNvSpPr txBox="1"/>
          <p:nvPr/>
        </p:nvSpPr>
        <p:spPr>
          <a:xfrm>
            <a:off x="-2209" y="826050"/>
            <a:ext cx="7215808"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2.1 </a:t>
            </a:r>
            <a:r>
              <a:rPr lang="en-US" sz="2000" b="1" dirty="0">
                <a:ea typeface="+mn-lt"/>
                <a:cs typeface="+mn-lt"/>
              </a:rPr>
              <a:t>Problem Analysis</a:t>
            </a:r>
          </a:p>
          <a:p>
            <a:endParaRPr lang="en-US" b="1" dirty="0">
              <a:ea typeface="+mn-lt"/>
              <a:cs typeface="+mn-lt"/>
            </a:endParaRPr>
          </a:p>
          <a:p>
            <a:pPr algn="just"/>
            <a:r>
              <a:rPr lang="en-US" dirty="0">
                <a:ea typeface="+mn-lt"/>
                <a:cs typeface="+mn-lt"/>
              </a:rPr>
              <a:t>Image classification problem, which is the task of assigning a label to the input image from a fixed set of classifications. This is one of the core problems of computer vision. In this project, the image classification model requires a single image and assigns the probability to 2 labels {man, woman}.</a:t>
            </a:r>
          </a:p>
          <a:p>
            <a:pPr algn="just"/>
            <a:endParaRPr lang="en-US" dirty="0">
              <a:cs typeface="Calibri"/>
            </a:endParaRPr>
          </a:p>
          <a:p>
            <a:pPr algn="just"/>
            <a:r>
              <a:rPr lang="en-US" dirty="0">
                <a:ea typeface="+mn-lt"/>
                <a:cs typeface="+mn-lt"/>
              </a:rPr>
              <a:t>Our task is to turn this quarter number into a single label, such as "man". For the convenience of calculation, we can convert the white RGB three-channel image into a grayscale image for processing, and finally predict the classification to which the picture belongs and compare it with the original labeled label to see the performance. So, in general, this is a binary classification problem.</a:t>
            </a:r>
            <a:endParaRPr lang="en-US" dirty="0"/>
          </a:p>
          <a:p>
            <a:pPr algn="just"/>
            <a:br>
              <a:rPr lang="en-US" dirty="0"/>
            </a:br>
            <a:r>
              <a:rPr lang="en-US" dirty="0">
                <a:ea typeface="+mn-lt"/>
                <a:cs typeface="+mn-lt"/>
              </a:rPr>
              <a:t>Compared to the CSV dataset, the features of the picture file are far Much larger than the CSV dataset. At the same time, the size of the picture will also affect the number of features. The larger the picture size, the more features will increase. Therefore, the image dataset usually takes more time to train. But we want to increase the speed of training and get results in less time, so the parallel is our primary choice to improve performance.</a:t>
            </a:r>
            <a:endParaRPr lang="en-US" dirty="0">
              <a:cs typeface="Calibri"/>
            </a:endParaRPr>
          </a:p>
          <a:p>
            <a:pPr algn="just"/>
            <a:br>
              <a:rPr lang="en-US" dirty="0"/>
            </a:br>
            <a:endParaRPr lang="en-US" dirty="0"/>
          </a:p>
        </p:txBody>
      </p:sp>
      <p:pic>
        <p:nvPicPr>
          <p:cNvPr id="8" name="Picture 9" descr="A close up of a person smiling for the camera&#10;&#10;Description generated with very high confidence">
            <a:extLst>
              <a:ext uri="{FF2B5EF4-FFF2-40B4-BE49-F238E27FC236}">
                <a16:creationId xmlns:a16="http://schemas.microsoft.com/office/drawing/2014/main" id="{2BD2D0B5-AD4A-45BE-B4AD-3EF127406BA1}"/>
              </a:ext>
            </a:extLst>
          </p:cNvPr>
          <p:cNvPicPr>
            <a:picLocks noChangeAspect="1"/>
          </p:cNvPicPr>
          <p:nvPr/>
        </p:nvPicPr>
        <p:blipFill>
          <a:blip r:embed="rId2"/>
          <a:stretch>
            <a:fillRect/>
          </a:stretch>
        </p:blipFill>
        <p:spPr>
          <a:xfrm>
            <a:off x="8729992" y="1445676"/>
            <a:ext cx="1739742" cy="2400014"/>
          </a:xfrm>
          <a:prstGeom prst="rect">
            <a:avLst/>
          </a:prstGeom>
        </p:spPr>
      </p:pic>
      <p:pic>
        <p:nvPicPr>
          <p:cNvPr id="11" name="Picture 11" descr="A close up of a person smiling for the camera&#10;&#10;Description generated with very high confidence">
            <a:extLst>
              <a:ext uri="{FF2B5EF4-FFF2-40B4-BE49-F238E27FC236}">
                <a16:creationId xmlns:a16="http://schemas.microsoft.com/office/drawing/2014/main" id="{17F4AEE8-1704-447A-9023-AD7A2F85E016}"/>
              </a:ext>
            </a:extLst>
          </p:cNvPr>
          <p:cNvPicPr>
            <a:picLocks noChangeAspect="1"/>
          </p:cNvPicPr>
          <p:nvPr/>
        </p:nvPicPr>
        <p:blipFill>
          <a:blip r:embed="rId3"/>
          <a:stretch>
            <a:fillRect/>
          </a:stretch>
        </p:blipFill>
        <p:spPr>
          <a:xfrm>
            <a:off x="8782525" y="4300286"/>
            <a:ext cx="1672817" cy="2333881"/>
          </a:xfrm>
          <a:prstGeom prst="rect">
            <a:avLst/>
          </a:prstGeom>
        </p:spPr>
      </p:pic>
    </p:spTree>
    <p:extLst>
      <p:ext uri="{BB962C8B-B14F-4D97-AF65-F5344CB8AC3E}">
        <p14:creationId xmlns:p14="http://schemas.microsoft.com/office/powerpoint/2010/main" val="951409575"/>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l="19343" t="5035" r="18783" b="2173"/>
          <a:stretch>
            <a:fillRect/>
          </a:stretch>
        </p:blipFill>
        <p:spPr>
          <a:xfrm flipH="1">
            <a:off x="137643" y="5245640"/>
            <a:ext cx="1143790" cy="1176921"/>
          </a:xfrm>
          <a:custGeom>
            <a:avLst/>
            <a:gdLst>
              <a:gd name="connsiteX0" fmla="*/ 1008112 w 2016224"/>
              <a:gd name="connsiteY0" fmla="*/ 0 h 2016224"/>
              <a:gd name="connsiteX1" fmla="*/ 2016224 w 2016224"/>
              <a:gd name="connsiteY1" fmla="*/ 1008112 h 2016224"/>
              <a:gd name="connsiteX2" fmla="*/ 1008112 w 2016224"/>
              <a:gd name="connsiteY2" fmla="*/ 2016224 h 2016224"/>
              <a:gd name="connsiteX3" fmla="*/ 0 w 2016224"/>
              <a:gd name="connsiteY3" fmla="*/ 1008112 h 2016224"/>
              <a:gd name="connsiteX4" fmla="*/ 1008112 w 2016224"/>
              <a:gd name="connsiteY4" fmla="*/ 0 h 201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2016224">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p:spPr>
      </p:pic>
      <p:pic>
        <p:nvPicPr>
          <p:cNvPr id="38" name="图片 37"/>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26016" t="15368" r="22383" b="7231"/>
          <a:stretch>
            <a:fillRect/>
          </a:stretch>
        </p:blipFill>
        <p:spPr>
          <a:xfrm>
            <a:off x="137643" y="1601292"/>
            <a:ext cx="1132746" cy="1132746"/>
          </a:xfrm>
          <a:custGeom>
            <a:avLst/>
            <a:gdLst>
              <a:gd name="connsiteX0" fmla="*/ 1008112 w 2016224"/>
              <a:gd name="connsiteY0" fmla="*/ 0 h 2016224"/>
              <a:gd name="connsiteX1" fmla="*/ 2016224 w 2016224"/>
              <a:gd name="connsiteY1" fmla="*/ 1008112 h 2016224"/>
              <a:gd name="connsiteX2" fmla="*/ 1008112 w 2016224"/>
              <a:gd name="connsiteY2" fmla="*/ 2016224 h 2016224"/>
              <a:gd name="connsiteX3" fmla="*/ 0 w 2016224"/>
              <a:gd name="connsiteY3" fmla="*/ 1008112 h 2016224"/>
              <a:gd name="connsiteX4" fmla="*/ 1008112 w 2016224"/>
              <a:gd name="connsiteY4" fmla="*/ 0 h 201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2016224">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p:spPr>
      </p:pic>
      <p:pic>
        <p:nvPicPr>
          <p:cNvPr id="37" name="图片 36"/>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l="20426" t="4258" r="17078" b="1999"/>
          <a:stretch>
            <a:fillRect/>
          </a:stretch>
        </p:blipFill>
        <p:spPr>
          <a:xfrm>
            <a:off x="137643" y="3467640"/>
            <a:ext cx="1143790" cy="1132746"/>
          </a:xfrm>
          <a:custGeom>
            <a:avLst/>
            <a:gdLst>
              <a:gd name="connsiteX0" fmla="*/ 1008112 w 2016224"/>
              <a:gd name="connsiteY0" fmla="*/ 0 h 2016224"/>
              <a:gd name="connsiteX1" fmla="*/ 2016224 w 2016224"/>
              <a:gd name="connsiteY1" fmla="*/ 1008112 h 2016224"/>
              <a:gd name="connsiteX2" fmla="*/ 1008112 w 2016224"/>
              <a:gd name="connsiteY2" fmla="*/ 2016224 h 2016224"/>
              <a:gd name="connsiteX3" fmla="*/ 0 w 2016224"/>
              <a:gd name="connsiteY3" fmla="*/ 1008112 h 2016224"/>
              <a:gd name="connsiteX4" fmla="*/ 1008112 w 2016224"/>
              <a:gd name="connsiteY4" fmla="*/ 0 h 201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2016224">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p:spPr>
      </p:pic>
      <p:sp>
        <p:nvSpPr>
          <p:cNvPr id="6" name="矩形 5"/>
          <p:cNvSpPr/>
          <p:nvPr/>
        </p:nvSpPr>
        <p:spPr>
          <a:xfrm>
            <a:off x="1846614" y="1829724"/>
            <a:ext cx="6422572" cy="584775"/>
          </a:xfrm>
          <a:prstGeom prst="rect">
            <a:avLst/>
          </a:prstGeom>
        </p:spPr>
        <p:txBody>
          <a:bodyPr wrap="square" anchor="t">
            <a:spAutoFit/>
          </a:bodyPr>
          <a:lstStyle/>
          <a:p>
            <a:r>
              <a:rPr lang="en-US" altLang="zh-CN" sz="3200" b="1" dirty="0">
                <a:solidFill>
                  <a:schemeClr val="tx1">
                    <a:lumMod val="75000"/>
                    <a:lumOff val="25000"/>
                  </a:schemeClr>
                </a:solidFill>
                <a:latin typeface="Segoe UI Semilight"/>
                <a:ea typeface="Cambria Math"/>
                <a:cs typeface="Segoe UI Semilight"/>
              </a:rPr>
              <a:t>ANN    CNN</a:t>
            </a:r>
            <a:endParaRPr lang="en-US" altLang="zh-CN" sz="32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2" name="TextBox 1">
            <a:extLst>
              <a:ext uri="{FF2B5EF4-FFF2-40B4-BE49-F238E27FC236}">
                <a16:creationId xmlns:a16="http://schemas.microsoft.com/office/drawing/2014/main" id="{D1075F88-5315-4897-B60B-230DBFF3A9E7}"/>
              </a:ext>
            </a:extLst>
          </p:cNvPr>
          <p:cNvSpPr txBox="1"/>
          <p:nvPr/>
        </p:nvSpPr>
        <p:spPr>
          <a:xfrm>
            <a:off x="-156818" y="-2209"/>
            <a:ext cx="4731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2.0 Methodology</a:t>
            </a:r>
            <a:endParaRPr lang="en-US" sz="4800" b="1" err="1">
              <a:cs typeface="Calibri"/>
            </a:endParaRPr>
          </a:p>
        </p:txBody>
      </p:sp>
      <p:sp>
        <p:nvSpPr>
          <p:cNvPr id="3" name="TextBox 2">
            <a:extLst>
              <a:ext uri="{FF2B5EF4-FFF2-40B4-BE49-F238E27FC236}">
                <a16:creationId xmlns:a16="http://schemas.microsoft.com/office/drawing/2014/main" id="{532C518B-075C-40E4-A5C6-151CBF81E751}"/>
              </a:ext>
            </a:extLst>
          </p:cNvPr>
          <p:cNvSpPr txBox="1"/>
          <p:nvPr/>
        </p:nvSpPr>
        <p:spPr>
          <a:xfrm>
            <a:off x="-2209" y="936486"/>
            <a:ext cx="589059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2.2 Algorithms and software libraries</a:t>
            </a:r>
            <a:endParaRPr lang="en-US" sz="2000" b="1"/>
          </a:p>
          <a:p>
            <a:br>
              <a:rPr lang="en-US"/>
            </a:br>
            <a:endParaRPr lang="en-US"/>
          </a:p>
        </p:txBody>
      </p:sp>
      <p:sp>
        <p:nvSpPr>
          <p:cNvPr id="21" name="矩形 5">
            <a:extLst>
              <a:ext uri="{FF2B5EF4-FFF2-40B4-BE49-F238E27FC236}">
                <a16:creationId xmlns:a16="http://schemas.microsoft.com/office/drawing/2014/main" id="{E7BD74C2-1E19-4DF8-B536-DC69DA301CFB}"/>
              </a:ext>
            </a:extLst>
          </p:cNvPr>
          <p:cNvSpPr/>
          <p:nvPr/>
        </p:nvSpPr>
        <p:spPr>
          <a:xfrm>
            <a:off x="1846614" y="3740245"/>
            <a:ext cx="6290050" cy="584775"/>
          </a:xfrm>
          <a:prstGeom prst="rect">
            <a:avLst/>
          </a:prstGeom>
        </p:spPr>
        <p:txBody>
          <a:bodyPr wrap="square" anchor="t">
            <a:spAutoFit/>
          </a:bodyPr>
          <a:lstStyle/>
          <a:p>
            <a:r>
              <a:rPr lang="en-US" altLang="zh-CN" sz="3200" b="1">
                <a:solidFill>
                  <a:schemeClr val="tx1">
                    <a:lumMod val="75000"/>
                    <a:lumOff val="25000"/>
                  </a:schemeClr>
                </a:solidFill>
                <a:latin typeface="Segoe UI Semilight"/>
                <a:ea typeface="Cambria Math"/>
                <a:cs typeface="Segoe UI Semilight"/>
              </a:rPr>
              <a:t>TensorFlow   </a:t>
            </a:r>
            <a:r>
              <a:rPr lang="en-US" altLang="zh-CN" sz="3200" b="1" err="1">
                <a:solidFill>
                  <a:schemeClr val="tx1">
                    <a:lumMod val="75000"/>
                    <a:lumOff val="25000"/>
                  </a:schemeClr>
                </a:solidFill>
                <a:latin typeface="Segoe UI Semilight"/>
                <a:ea typeface="Cambria Math"/>
                <a:cs typeface="Segoe UI Semilight"/>
              </a:rPr>
              <a:t>Keras</a:t>
            </a:r>
            <a:r>
              <a:rPr lang="en-US" altLang="zh-CN" sz="3200" b="1">
                <a:solidFill>
                  <a:schemeClr val="tx1">
                    <a:lumMod val="75000"/>
                    <a:lumOff val="25000"/>
                  </a:schemeClr>
                </a:solidFill>
                <a:latin typeface="Segoe UI Semilight"/>
                <a:ea typeface="Cambria Math"/>
                <a:cs typeface="Segoe UI Semilight"/>
              </a:rPr>
              <a:t>   OpenCV</a:t>
            </a:r>
            <a:endParaRPr lang="en-US" altLang="zh-CN" sz="3200" b="1" err="1">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25" name="矩形 5">
            <a:extLst>
              <a:ext uri="{FF2B5EF4-FFF2-40B4-BE49-F238E27FC236}">
                <a16:creationId xmlns:a16="http://schemas.microsoft.com/office/drawing/2014/main" id="{8A12C562-4161-41E4-8776-FA3DEB8CF917}"/>
              </a:ext>
            </a:extLst>
          </p:cNvPr>
          <p:cNvSpPr/>
          <p:nvPr/>
        </p:nvSpPr>
        <p:spPr>
          <a:xfrm>
            <a:off x="1846614" y="5540332"/>
            <a:ext cx="8090135" cy="584775"/>
          </a:xfrm>
          <a:prstGeom prst="rect">
            <a:avLst/>
          </a:prstGeom>
        </p:spPr>
        <p:txBody>
          <a:bodyPr wrap="square" anchor="t">
            <a:spAutoFit/>
          </a:bodyPr>
          <a:lstStyle/>
          <a:p>
            <a:r>
              <a:rPr lang="en-US" altLang="zh-CN" sz="3200" b="1">
                <a:solidFill>
                  <a:schemeClr val="tx1">
                    <a:lumMod val="75000"/>
                    <a:lumOff val="25000"/>
                  </a:schemeClr>
                </a:solidFill>
                <a:latin typeface="Segoe UI Semilight"/>
                <a:ea typeface="Cambria Math"/>
                <a:cs typeface="Segoe UI Semilight"/>
              </a:rPr>
              <a:t>OpenMP (wrapped by TensorFlow)</a:t>
            </a:r>
            <a:endParaRPr lang="en-US" altLang="zh-CN" sz="3200" b="1">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pic>
        <p:nvPicPr>
          <p:cNvPr id="4" name="Picture 7" descr="A picture containing indoor, sitting, computer, table&#10;&#10;Description generated with very high confidence">
            <a:extLst>
              <a:ext uri="{FF2B5EF4-FFF2-40B4-BE49-F238E27FC236}">
                <a16:creationId xmlns:a16="http://schemas.microsoft.com/office/drawing/2014/main" id="{FEC01C17-660E-4C87-9BDE-073758830EFF}"/>
              </a:ext>
            </a:extLst>
          </p:cNvPr>
          <p:cNvPicPr>
            <a:picLocks noChangeAspect="1"/>
          </p:cNvPicPr>
          <p:nvPr/>
        </p:nvPicPr>
        <p:blipFill>
          <a:blip r:embed="rId5"/>
          <a:stretch>
            <a:fillRect/>
          </a:stretch>
        </p:blipFill>
        <p:spPr>
          <a:xfrm>
            <a:off x="8872660" y="2210"/>
            <a:ext cx="3314591" cy="6842538"/>
          </a:xfrm>
          <a:prstGeom prst="rect">
            <a:avLst/>
          </a:prstGeom>
        </p:spPr>
      </p:pic>
    </p:spTree>
    <p:extLst>
      <p:ext uri="{BB962C8B-B14F-4D97-AF65-F5344CB8AC3E}">
        <p14:creationId xmlns:p14="http://schemas.microsoft.com/office/powerpoint/2010/main" val="1447779277"/>
      </p:ext>
    </p:extLst>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0863" t="4851" r="23226" b="4851"/>
          <a:stretch/>
        </p:blipFill>
        <p:spPr>
          <a:xfrm>
            <a:off x="4609788" y="1461457"/>
            <a:ext cx="2972423" cy="3600400"/>
          </a:xfrm>
          <a:prstGeom prst="rect">
            <a:avLst/>
          </a:prstGeom>
        </p:spPr>
      </p:pic>
      <p:sp>
        <p:nvSpPr>
          <p:cNvPr id="5" name="TextBox 4">
            <a:extLst>
              <a:ext uri="{FF2B5EF4-FFF2-40B4-BE49-F238E27FC236}">
                <a16:creationId xmlns:a16="http://schemas.microsoft.com/office/drawing/2014/main" id="{DEF02861-1765-4B8C-A5C8-FC3AF66F64E3}"/>
              </a:ext>
            </a:extLst>
          </p:cNvPr>
          <p:cNvSpPr txBox="1"/>
          <p:nvPr/>
        </p:nvSpPr>
        <p:spPr>
          <a:xfrm>
            <a:off x="-156818" y="-2209"/>
            <a:ext cx="4731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3.0 Dataset</a:t>
            </a:r>
            <a:endParaRPr lang="en-US" sz="4800" b="1" err="1">
              <a:cs typeface="Calibri"/>
            </a:endParaRPr>
          </a:p>
        </p:txBody>
      </p:sp>
      <p:sp>
        <p:nvSpPr>
          <p:cNvPr id="6" name="TextBox 5">
            <a:extLst>
              <a:ext uri="{FF2B5EF4-FFF2-40B4-BE49-F238E27FC236}">
                <a16:creationId xmlns:a16="http://schemas.microsoft.com/office/drawing/2014/main" id="{AA30A01F-4B53-4C74-B95A-1275265DF1B7}"/>
              </a:ext>
            </a:extLst>
          </p:cNvPr>
          <p:cNvSpPr txBox="1"/>
          <p:nvPr/>
        </p:nvSpPr>
        <p:spPr>
          <a:xfrm>
            <a:off x="8834" y="2107495"/>
            <a:ext cx="439972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This dataset contains 2280 cropped faces (1140 male and 1140 female), and it is the dataset </a:t>
            </a:r>
            <a:r>
              <a:rPr lang="en-US" altLang="zh-CN" dirty="0">
                <a:ea typeface="+mn-lt"/>
                <a:cs typeface="+mn-lt"/>
              </a:rPr>
              <a:t>of </a:t>
            </a:r>
            <a:r>
              <a:rPr lang="en-US" dirty="0">
                <a:ea typeface="+mn-lt"/>
                <a:cs typeface="+mn-lt"/>
              </a:rPr>
              <a:t>Kaggle labeled with face gender recognition in 2018, which collected from the color face images of celebrities from the Internet in Europe and U.S,</a:t>
            </a:r>
            <a:r>
              <a:rPr lang="zh-CN" altLang="en-US" dirty="0">
                <a:ea typeface="+mn-lt"/>
                <a:cs typeface="+mn-lt"/>
              </a:rPr>
              <a:t> </a:t>
            </a:r>
            <a:r>
              <a:rPr lang="en-US" dirty="0">
                <a:ea typeface="+mn-lt"/>
                <a:cs typeface="+mn-lt"/>
              </a:rPr>
              <a:t>and the dataset have different factors such as illumination, wearing glasses, the head part. </a:t>
            </a:r>
            <a:endParaRPr lang="en-US" dirty="0">
              <a:cs typeface="Calibri"/>
            </a:endParaRPr>
          </a:p>
        </p:txBody>
      </p:sp>
      <p:pic>
        <p:nvPicPr>
          <p:cNvPr id="7" name="Picture 7" descr="A person in different poses for the camera&#10;&#10;Description generated with high confidence">
            <a:extLst>
              <a:ext uri="{FF2B5EF4-FFF2-40B4-BE49-F238E27FC236}">
                <a16:creationId xmlns:a16="http://schemas.microsoft.com/office/drawing/2014/main" id="{7795CE4A-D467-4AC1-B7E3-328FB85CE654}"/>
              </a:ext>
            </a:extLst>
          </p:cNvPr>
          <p:cNvPicPr>
            <a:picLocks noChangeAspect="1"/>
          </p:cNvPicPr>
          <p:nvPr/>
        </p:nvPicPr>
        <p:blipFill>
          <a:blip r:embed="rId3"/>
          <a:stretch>
            <a:fillRect/>
          </a:stretch>
        </p:blipFill>
        <p:spPr>
          <a:xfrm>
            <a:off x="8048488" y="1758910"/>
            <a:ext cx="3924851" cy="3130352"/>
          </a:xfrm>
          <a:prstGeom prst="rect">
            <a:avLst/>
          </a:prstGeom>
        </p:spPr>
      </p:pic>
    </p:spTree>
    <p:extLst>
      <p:ext uri="{BB962C8B-B14F-4D97-AF65-F5344CB8AC3E}">
        <p14:creationId xmlns:p14="http://schemas.microsoft.com/office/powerpoint/2010/main" val="4158311477"/>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360D7-2F82-4593-9E70-6D488EF9C42C}"/>
              </a:ext>
            </a:extLst>
          </p:cNvPr>
          <p:cNvSpPr txBox="1"/>
          <p:nvPr/>
        </p:nvSpPr>
        <p:spPr>
          <a:xfrm>
            <a:off x="-156818" y="-2209"/>
            <a:ext cx="4731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4.0 Realization</a:t>
            </a:r>
            <a:endParaRPr lang="en-US" sz="4800" b="1" err="1">
              <a:cs typeface="Calibri"/>
            </a:endParaRPr>
          </a:p>
        </p:txBody>
      </p:sp>
      <p:sp>
        <p:nvSpPr>
          <p:cNvPr id="9" name="TextBox 8">
            <a:extLst>
              <a:ext uri="{FF2B5EF4-FFF2-40B4-BE49-F238E27FC236}">
                <a16:creationId xmlns:a16="http://schemas.microsoft.com/office/drawing/2014/main" id="{AD42FEBA-A07A-4D70-8E9C-754202E493BB}"/>
              </a:ext>
            </a:extLst>
          </p:cNvPr>
          <p:cNvSpPr txBox="1"/>
          <p:nvPr/>
        </p:nvSpPr>
        <p:spPr>
          <a:xfrm>
            <a:off x="64052" y="881269"/>
            <a:ext cx="12052852"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4.1 load data</a:t>
            </a:r>
          </a:p>
          <a:p>
            <a:pPr algn="just"/>
            <a:r>
              <a:rPr lang="en-US" dirty="0">
                <a:ea typeface="+mn-lt"/>
                <a:cs typeface="+mn-lt"/>
              </a:rPr>
              <a:t>Using </a:t>
            </a:r>
            <a:r>
              <a:rPr lang="en-US" dirty="0" err="1">
                <a:ea typeface="+mn-lt"/>
                <a:cs typeface="+mn-lt"/>
              </a:rPr>
              <a:t>opencv</a:t>
            </a:r>
            <a:r>
              <a:rPr lang="en-US" dirty="0">
                <a:ea typeface="+mn-lt"/>
                <a:cs typeface="+mn-lt"/>
              </a:rPr>
              <a:t> to </a:t>
            </a:r>
            <a:r>
              <a:rPr lang="en-US" altLang="zh-CN" dirty="0">
                <a:ea typeface="+mn-lt"/>
                <a:cs typeface="+mn-lt"/>
              </a:rPr>
              <a:t>read </a:t>
            </a:r>
            <a:r>
              <a:rPr lang="en-US" dirty="0">
                <a:ea typeface="+mn-lt"/>
                <a:cs typeface="+mn-lt"/>
              </a:rPr>
              <a:t>data for testing from ./dataset/test/, and returns np arrays, then convert the original image to grey scaled image and resize to 28*28. The same to the training dataset. </a:t>
            </a:r>
            <a:endParaRPr lang="en-US" dirty="0"/>
          </a:p>
          <a:p>
            <a:br>
              <a:rPr lang="en-US" dirty="0"/>
            </a:br>
            <a:endParaRPr lang="en-US" dirty="0"/>
          </a:p>
        </p:txBody>
      </p:sp>
      <p:pic>
        <p:nvPicPr>
          <p:cNvPr id="19" name="Picture 19" descr="A screenshot of a cell phone&#10;&#10;Description generated with high confidence">
            <a:extLst>
              <a:ext uri="{FF2B5EF4-FFF2-40B4-BE49-F238E27FC236}">
                <a16:creationId xmlns:a16="http://schemas.microsoft.com/office/drawing/2014/main" id="{3575694B-B542-4C05-A0C4-7AD83DB39E3C}"/>
              </a:ext>
            </a:extLst>
          </p:cNvPr>
          <p:cNvPicPr>
            <a:picLocks noChangeAspect="1"/>
          </p:cNvPicPr>
          <p:nvPr/>
        </p:nvPicPr>
        <p:blipFill>
          <a:blip r:embed="rId2"/>
          <a:stretch>
            <a:fillRect/>
          </a:stretch>
        </p:blipFill>
        <p:spPr>
          <a:xfrm>
            <a:off x="2329070" y="2191924"/>
            <a:ext cx="7622208" cy="4009196"/>
          </a:xfrm>
          <a:prstGeom prst="rect">
            <a:avLst/>
          </a:prstGeom>
        </p:spPr>
      </p:pic>
    </p:spTree>
    <p:extLst>
      <p:ext uri="{BB962C8B-B14F-4D97-AF65-F5344CB8AC3E}">
        <p14:creationId xmlns:p14="http://schemas.microsoft.com/office/powerpoint/2010/main" val="2900617066"/>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360D7-2F82-4593-9E70-6D488EF9C42C}"/>
              </a:ext>
            </a:extLst>
          </p:cNvPr>
          <p:cNvSpPr txBox="1"/>
          <p:nvPr/>
        </p:nvSpPr>
        <p:spPr>
          <a:xfrm>
            <a:off x="-156818" y="-2209"/>
            <a:ext cx="4731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4.0 Realization</a:t>
            </a:r>
            <a:endParaRPr lang="en-US" sz="4800" b="1" err="1">
              <a:cs typeface="Calibri"/>
            </a:endParaRPr>
          </a:p>
        </p:txBody>
      </p:sp>
      <p:sp>
        <p:nvSpPr>
          <p:cNvPr id="4" name="TextBox 3">
            <a:extLst>
              <a:ext uri="{FF2B5EF4-FFF2-40B4-BE49-F238E27FC236}">
                <a16:creationId xmlns:a16="http://schemas.microsoft.com/office/drawing/2014/main" id="{C6863B69-116D-4103-B088-4953906D48C2}"/>
              </a:ext>
            </a:extLst>
          </p:cNvPr>
          <p:cNvSpPr txBox="1"/>
          <p:nvPr/>
        </p:nvSpPr>
        <p:spPr>
          <a:xfrm>
            <a:off x="64052" y="881269"/>
            <a:ext cx="12052852"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4.2</a:t>
            </a:r>
            <a:r>
              <a:rPr lang="en-US" sz="2000" b="1" dirty="0">
                <a:ea typeface="+mn-lt"/>
                <a:cs typeface="+mn-lt"/>
              </a:rPr>
              <a:t> Shuffle data</a:t>
            </a:r>
            <a:endParaRPr lang="en-US" sz="2000" dirty="0"/>
          </a:p>
          <a:p>
            <a:pPr algn="just"/>
            <a:r>
              <a:rPr lang="en-US" dirty="0">
                <a:ea typeface="+mn-lt"/>
                <a:cs typeface="+mn-lt"/>
              </a:rPr>
              <a:t>Shuffle data every time to get different train/validate dataset, because the assumptions and data requirements of machine learning are to satisfy independent and identical distribution. It can prevent model jitter during training, which is conducive to the robustness of the model, and prevent overfitting and make the model learn more correct features, and make the data distribution of training set, validation set and test set </a:t>
            </a:r>
            <a:r>
              <a:rPr lang="en-US" altLang="zh-CN" dirty="0">
                <a:ea typeface="+mn-lt"/>
                <a:cs typeface="+mn-lt"/>
              </a:rPr>
              <a:t>balanced</a:t>
            </a:r>
            <a:r>
              <a:rPr lang="en-US" dirty="0">
                <a:ea typeface="+mn-lt"/>
                <a:cs typeface="+mn-lt"/>
              </a:rPr>
              <a:t>.</a:t>
            </a:r>
          </a:p>
          <a:p>
            <a:pPr algn="just"/>
            <a:endParaRPr lang="en-US" dirty="0">
              <a:cs typeface="Calibri"/>
            </a:endParaRPr>
          </a:p>
          <a:p>
            <a:pPr algn="just"/>
            <a:endParaRPr lang="en-US" dirty="0">
              <a:cs typeface="Calibri"/>
            </a:endParaRPr>
          </a:p>
          <a:p>
            <a:pPr algn="just"/>
            <a:br>
              <a:rPr lang="en-US" dirty="0"/>
            </a:br>
            <a:endParaRPr lang="en-US" dirty="0"/>
          </a:p>
        </p:txBody>
      </p:sp>
      <p:pic>
        <p:nvPicPr>
          <p:cNvPr id="5" name="Picture 5" descr="A screenshot of a cell phone&#10;&#10;Description generated with very high confidence">
            <a:extLst>
              <a:ext uri="{FF2B5EF4-FFF2-40B4-BE49-F238E27FC236}">
                <a16:creationId xmlns:a16="http://schemas.microsoft.com/office/drawing/2014/main" id="{9A9B04A8-CAB5-4AA1-A27E-442DC0F25E96}"/>
              </a:ext>
            </a:extLst>
          </p:cNvPr>
          <p:cNvPicPr>
            <a:picLocks noChangeAspect="1"/>
          </p:cNvPicPr>
          <p:nvPr/>
        </p:nvPicPr>
        <p:blipFill>
          <a:blip r:embed="rId2"/>
          <a:stretch>
            <a:fillRect/>
          </a:stretch>
        </p:blipFill>
        <p:spPr>
          <a:xfrm>
            <a:off x="1014896" y="2991404"/>
            <a:ext cx="10162208" cy="2929282"/>
          </a:xfrm>
          <a:prstGeom prst="rect">
            <a:avLst/>
          </a:prstGeom>
        </p:spPr>
      </p:pic>
    </p:spTree>
    <p:extLst>
      <p:ext uri="{BB962C8B-B14F-4D97-AF65-F5344CB8AC3E}">
        <p14:creationId xmlns:p14="http://schemas.microsoft.com/office/powerpoint/2010/main" val="2205733329"/>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360D7-2F82-4593-9E70-6D488EF9C42C}"/>
              </a:ext>
            </a:extLst>
          </p:cNvPr>
          <p:cNvSpPr txBox="1"/>
          <p:nvPr/>
        </p:nvSpPr>
        <p:spPr>
          <a:xfrm>
            <a:off x="-156818" y="-2209"/>
            <a:ext cx="47310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mn-lt"/>
              </a:rPr>
              <a:t> 4.0 Realization</a:t>
            </a:r>
            <a:endParaRPr lang="en-US" sz="4800" b="1" err="1">
              <a:cs typeface="Calibri"/>
            </a:endParaRPr>
          </a:p>
        </p:txBody>
      </p:sp>
      <p:sp>
        <p:nvSpPr>
          <p:cNvPr id="4" name="TextBox 3">
            <a:extLst>
              <a:ext uri="{FF2B5EF4-FFF2-40B4-BE49-F238E27FC236}">
                <a16:creationId xmlns:a16="http://schemas.microsoft.com/office/drawing/2014/main" id="{4E5A8B08-CBB2-45A9-8780-D8644B067E25}"/>
              </a:ext>
            </a:extLst>
          </p:cNvPr>
          <p:cNvSpPr txBox="1"/>
          <p:nvPr/>
        </p:nvSpPr>
        <p:spPr>
          <a:xfrm>
            <a:off x="64052" y="881269"/>
            <a:ext cx="12052852"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4.3 Construct ANN model and training</a:t>
            </a:r>
          </a:p>
          <a:p>
            <a:endParaRPr lang="en-US" dirty="0">
              <a:ea typeface="+mn-lt"/>
              <a:cs typeface="+mn-lt"/>
            </a:endParaRPr>
          </a:p>
          <a:p>
            <a:r>
              <a:rPr lang="en-US" dirty="0">
                <a:ea typeface="+mn-lt"/>
                <a:cs typeface="+mn-lt"/>
              </a:rPr>
              <a:t>We first initialize the ANN, adding the input layer and the first hidden layer, and adding the second layer and output layer. Then compile the ANN model.</a:t>
            </a:r>
            <a:endParaRPr lang="en-US" dirty="0"/>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mn-lt"/>
              <a:cs typeface="+mn-lt"/>
            </a:endParaRPr>
          </a:p>
          <a:p>
            <a:r>
              <a:rPr lang="en-US" dirty="0">
                <a:ea typeface="+mn-lt"/>
                <a:cs typeface="+mn-lt"/>
              </a:rPr>
              <a:t>Then, we fit the ANN to the training set, train with 15 epochs, which leads to a nearly converged result. The validation rate is set to 20% of the total training dataset.</a:t>
            </a:r>
            <a:endParaRPr lang="en-US" dirty="0">
              <a:cs typeface="Calibri"/>
            </a:endParaRPr>
          </a:p>
          <a:p>
            <a:endParaRPr lang="en-US" dirty="0">
              <a:cs typeface="Calibri"/>
            </a:endParaRPr>
          </a:p>
          <a:p>
            <a:endParaRPr lang="en-US" dirty="0">
              <a:cs typeface="Calibri"/>
            </a:endParaRPr>
          </a:p>
          <a:p>
            <a:br>
              <a:rPr lang="en-US" dirty="0"/>
            </a:br>
            <a:endParaRPr lang="en-US" dirty="0">
              <a:cs typeface="Calibri"/>
            </a:endParaRPr>
          </a:p>
        </p:txBody>
      </p:sp>
      <p:pic>
        <p:nvPicPr>
          <p:cNvPr id="5" name="Picture 5" descr="A close up of a screen&#10;&#10;Description generated with high confidence">
            <a:extLst>
              <a:ext uri="{FF2B5EF4-FFF2-40B4-BE49-F238E27FC236}">
                <a16:creationId xmlns:a16="http://schemas.microsoft.com/office/drawing/2014/main" id="{0AD76DC4-5D94-482F-8309-887CC170A7D0}"/>
              </a:ext>
            </a:extLst>
          </p:cNvPr>
          <p:cNvPicPr>
            <a:picLocks noChangeAspect="1"/>
          </p:cNvPicPr>
          <p:nvPr/>
        </p:nvPicPr>
        <p:blipFill>
          <a:blip r:embed="rId2"/>
          <a:stretch>
            <a:fillRect/>
          </a:stretch>
        </p:blipFill>
        <p:spPr>
          <a:xfrm>
            <a:off x="925444" y="2398359"/>
            <a:ext cx="9954591" cy="758154"/>
          </a:xfrm>
          <a:prstGeom prst="rect">
            <a:avLst/>
          </a:prstGeom>
        </p:spPr>
      </p:pic>
      <p:pic>
        <p:nvPicPr>
          <p:cNvPr id="7" name="Picture 7" descr="A close up of a person&#10;&#10;Description generated with high confidence">
            <a:extLst>
              <a:ext uri="{FF2B5EF4-FFF2-40B4-BE49-F238E27FC236}">
                <a16:creationId xmlns:a16="http://schemas.microsoft.com/office/drawing/2014/main" id="{F473E8A0-F77F-4CAF-8F9E-39D9E1AFA4E6}"/>
              </a:ext>
            </a:extLst>
          </p:cNvPr>
          <p:cNvPicPr>
            <a:picLocks noChangeAspect="1"/>
          </p:cNvPicPr>
          <p:nvPr/>
        </p:nvPicPr>
        <p:blipFill>
          <a:blip r:embed="rId3"/>
          <a:stretch>
            <a:fillRect/>
          </a:stretch>
        </p:blipFill>
        <p:spPr>
          <a:xfrm>
            <a:off x="937592" y="4938988"/>
            <a:ext cx="9941338" cy="745848"/>
          </a:xfrm>
          <a:prstGeom prst="rect">
            <a:avLst/>
          </a:prstGeom>
        </p:spPr>
      </p:pic>
    </p:spTree>
    <p:extLst>
      <p:ext uri="{BB962C8B-B14F-4D97-AF65-F5344CB8AC3E}">
        <p14:creationId xmlns:p14="http://schemas.microsoft.com/office/powerpoint/2010/main" val="749781596"/>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1445</TotalTime>
  <Words>525</Words>
  <Application>Microsoft Office PowerPoint</Application>
  <PresentationFormat>宽屏</PresentationFormat>
  <Paragraphs>144</Paragraphs>
  <Slides>24</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Aharoni</vt:lpstr>
      <vt:lpstr>Arial</vt:lpstr>
      <vt:lpstr>Berlin Sans FB</vt:lpstr>
      <vt:lpstr>Britannic Bold</vt:lpstr>
      <vt:lpstr>Browallia New</vt:lpstr>
      <vt:lpstr>Calibri</vt:lpstr>
      <vt:lpstr>Calibri Light</vt:lpstr>
      <vt:lpstr>Segoe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Sinopec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Ge Vera</cp:lastModifiedBy>
  <cp:revision>11</cp:revision>
  <dcterms:created xsi:type="dcterms:W3CDTF">2016-07-13T13:08:24Z</dcterms:created>
  <dcterms:modified xsi:type="dcterms:W3CDTF">2020-04-19T22:51:53Z</dcterms:modified>
</cp:coreProperties>
</file>